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1" r:id="rId2"/>
    <p:sldId id="285" r:id="rId3"/>
    <p:sldId id="286" r:id="rId4"/>
    <p:sldId id="284" r:id="rId5"/>
    <p:sldId id="282" r:id="rId6"/>
    <p:sldId id="283" r:id="rId7"/>
    <p:sldId id="288" r:id="rId8"/>
    <p:sldId id="290"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93" autoAdjust="0"/>
    <p:restoredTop sz="94660"/>
  </p:normalViewPr>
  <p:slideViewPr>
    <p:cSldViewPr snapToGrid="0">
      <p:cViewPr varScale="1">
        <p:scale>
          <a:sx n="107" d="100"/>
          <a:sy n="107" d="100"/>
        </p:scale>
        <p:origin x="51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C32A80-2613-4352-B034-F4A99D986D8A}" type="datetimeFigureOut">
              <a:rPr lang="en-GB" smtClean="0"/>
              <a:t>18/09/2018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1400111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C32A80-2613-4352-B034-F4A99D986D8A}" type="datetimeFigureOut">
              <a:rPr lang="en-GB" smtClean="0"/>
              <a:t>18/09/2018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2246652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BC32A80-2613-4352-B034-F4A99D986D8A}" type="datetimeFigureOut">
              <a:rPr lang="en-GB" smtClean="0"/>
              <a:t>18/09/2018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1443793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C32A80-2613-4352-B034-F4A99D986D8A}" type="datetimeFigureOut">
              <a:rPr lang="en-GB" smtClean="0"/>
              <a:t>18/09/2018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361527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C32A80-2613-4352-B034-F4A99D986D8A}" type="datetimeFigureOut">
              <a:rPr lang="en-GB" smtClean="0"/>
              <a:t>18/09/2018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2795706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C32A80-2613-4352-B034-F4A99D986D8A}" type="datetimeFigureOut">
              <a:rPr lang="en-GB" smtClean="0"/>
              <a:t>18/09/2018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808611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C32A80-2613-4352-B034-F4A99D986D8A}" type="datetimeFigureOut">
              <a:rPr lang="en-GB" smtClean="0"/>
              <a:t>18/09/2018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1788874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BC32A80-2613-4352-B034-F4A99D986D8A}" type="datetimeFigureOut">
              <a:rPr lang="en-GB" smtClean="0"/>
              <a:t>18/09/2018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3344759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BC32A80-2613-4352-B034-F4A99D986D8A}" type="datetimeFigureOut">
              <a:rPr lang="en-GB" smtClean="0"/>
              <a:t>18/09/2018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41814104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C32A80-2613-4352-B034-F4A99D986D8A}" type="datetimeFigureOut">
              <a:rPr lang="en-GB" smtClean="0"/>
              <a:t>18/09/2018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4244074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C32A80-2613-4352-B034-F4A99D986D8A}" type="datetimeFigureOut">
              <a:rPr lang="en-GB" smtClean="0"/>
              <a:t>18/09/2018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2291364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C32A80-2613-4352-B034-F4A99D986D8A}" type="datetimeFigureOut">
              <a:rPr lang="en-GB" smtClean="0"/>
              <a:t>18/09/2018</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525995-1CF6-483F-8594-9FAF0370F5CF}" type="slidenum">
              <a:rPr lang="en-GB" smtClean="0"/>
              <a:t>‹#›</a:t>
            </a:fld>
            <a:endParaRPr lang="en-GB"/>
          </a:p>
        </p:txBody>
      </p:sp>
    </p:spTree>
    <p:extLst>
      <p:ext uri="{BB962C8B-B14F-4D97-AF65-F5344CB8AC3E}">
        <p14:creationId xmlns:p14="http://schemas.microsoft.com/office/powerpoint/2010/main" val="2120091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476E88-A078-42A9-8B29-74B9AB4846AE}"/>
              </a:ext>
            </a:extLst>
          </p:cNvPr>
          <p:cNvSpPr txBox="1"/>
          <p:nvPr/>
        </p:nvSpPr>
        <p:spPr>
          <a:xfrm>
            <a:off x="221226" y="319927"/>
            <a:ext cx="8701548" cy="5938684"/>
          </a:xfrm>
          <a:prstGeom prst="rect">
            <a:avLst/>
          </a:prstGeom>
          <a:solidFill>
            <a:schemeClr val="accent1">
              <a:lumMod val="20000"/>
              <a:lumOff val="80000"/>
            </a:schemeClr>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746B254D-0AFC-40A4-A293-C2C7206F5F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58611"/>
            <a:ext cx="9144000" cy="167640"/>
          </a:xfrm>
          <a:prstGeom prst="rect">
            <a:avLst/>
          </a:prstGeom>
        </p:spPr>
      </p:pic>
      <p:pic>
        <p:nvPicPr>
          <p:cNvPr id="5" name="Picture 4">
            <a:extLst>
              <a:ext uri="{FF2B5EF4-FFF2-40B4-BE49-F238E27FC236}">
                <a16:creationId xmlns:a16="http://schemas.microsoft.com/office/drawing/2014/main" id="{D0908CDE-1E98-4490-A3AA-EFB8D94F13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1847" y="1768695"/>
            <a:ext cx="1660306" cy="1660306"/>
          </a:xfrm>
          <a:prstGeom prst="rect">
            <a:avLst/>
          </a:prstGeom>
        </p:spPr>
      </p:pic>
      <p:sp>
        <p:nvSpPr>
          <p:cNvPr id="2" name="TextBox 1">
            <a:extLst>
              <a:ext uri="{FF2B5EF4-FFF2-40B4-BE49-F238E27FC236}">
                <a16:creationId xmlns:a16="http://schemas.microsoft.com/office/drawing/2014/main" id="{53A2C94D-9A0F-4A90-BFBF-2C5842E426DB}"/>
              </a:ext>
            </a:extLst>
          </p:cNvPr>
          <p:cNvSpPr txBox="1"/>
          <p:nvPr/>
        </p:nvSpPr>
        <p:spPr>
          <a:xfrm>
            <a:off x="1353670" y="3429000"/>
            <a:ext cx="6436659" cy="1569660"/>
          </a:xfrm>
          <a:prstGeom prst="rect">
            <a:avLst/>
          </a:prstGeom>
          <a:noFill/>
        </p:spPr>
        <p:txBody>
          <a:bodyPr wrap="square" rtlCol="0">
            <a:spAutoFit/>
          </a:bodyPr>
          <a:lstStyle/>
          <a:p>
            <a:pPr algn="ctr"/>
            <a:r>
              <a:rPr lang="en-GB" sz="4800" dirty="0"/>
              <a:t>Social Conditioning through Children’s Toys</a:t>
            </a:r>
          </a:p>
        </p:txBody>
      </p:sp>
    </p:spTree>
    <p:extLst>
      <p:ext uri="{BB962C8B-B14F-4D97-AF65-F5344CB8AC3E}">
        <p14:creationId xmlns:p14="http://schemas.microsoft.com/office/powerpoint/2010/main" val="38699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476E88-A078-42A9-8B29-74B9AB4846AE}"/>
              </a:ext>
            </a:extLst>
          </p:cNvPr>
          <p:cNvSpPr txBox="1"/>
          <p:nvPr/>
        </p:nvSpPr>
        <p:spPr>
          <a:xfrm>
            <a:off x="221226" y="319927"/>
            <a:ext cx="8701548" cy="5938684"/>
          </a:xfrm>
          <a:prstGeom prst="rect">
            <a:avLst/>
          </a:prstGeom>
          <a:solidFill>
            <a:schemeClr val="accent1">
              <a:lumMod val="20000"/>
              <a:lumOff val="80000"/>
            </a:schemeClr>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746B254D-0AFC-40A4-A293-C2C7206F5F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58611"/>
            <a:ext cx="9144000" cy="167640"/>
          </a:xfrm>
          <a:prstGeom prst="rect">
            <a:avLst/>
          </a:prstGeom>
        </p:spPr>
      </p:pic>
      <p:sp>
        <p:nvSpPr>
          <p:cNvPr id="5" name="TextBox 4">
            <a:extLst>
              <a:ext uri="{FF2B5EF4-FFF2-40B4-BE49-F238E27FC236}">
                <a16:creationId xmlns:a16="http://schemas.microsoft.com/office/drawing/2014/main" id="{83DEBF30-C13D-4BB0-8095-8B32CDE365DB}"/>
              </a:ext>
            </a:extLst>
          </p:cNvPr>
          <p:cNvSpPr txBox="1"/>
          <p:nvPr/>
        </p:nvSpPr>
        <p:spPr>
          <a:xfrm>
            <a:off x="623047" y="791924"/>
            <a:ext cx="7897905" cy="5139869"/>
          </a:xfrm>
          <a:prstGeom prst="rect">
            <a:avLst/>
          </a:prstGeom>
          <a:noFill/>
        </p:spPr>
        <p:txBody>
          <a:bodyPr wrap="square" rtlCol="0">
            <a:spAutoFit/>
          </a:bodyPr>
          <a:lstStyle/>
          <a:p>
            <a:r>
              <a:rPr lang="en-GB" sz="2800" dirty="0"/>
              <a:t>Social conditioning means the way we’re encouraged to think and behave in order to fit into our society. Repetition enforces the message – so the more times you’re told something, the more likely you are to do it/believe it.</a:t>
            </a:r>
          </a:p>
          <a:p>
            <a:endParaRPr lang="en-GB" sz="2800" dirty="0"/>
          </a:p>
          <a:p>
            <a:endParaRPr lang="en-GB" sz="2000" dirty="0"/>
          </a:p>
          <a:p>
            <a:r>
              <a:rPr lang="en-GB" sz="2000" dirty="0"/>
              <a:t>For example, maybe in your house you’ve been taught to take your shoes off when you go in? Over time, you get so used to doing this that when you visit someone else’s house, you take your shoes off even if they haven’t asked you. </a:t>
            </a:r>
          </a:p>
          <a:p>
            <a:endParaRPr lang="en-GB" sz="2000" dirty="0"/>
          </a:p>
          <a:p>
            <a:r>
              <a:rPr lang="en-GB" sz="2000" dirty="0"/>
              <a:t>You have been </a:t>
            </a:r>
            <a:r>
              <a:rPr lang="en-GB" sz="2000" i="1" dirty="0"/>
              <a:t>socially conditioned </a:t>
            </a:r>
            <a:r>
              <a:rPr lang="en-GB" sz="2000" dirty="0"/>
              <a:t>to behave a certain way.</a:t>
            </a:r>
          </a:p>
          <a:p>
            <a:endParaRPr lang="en-GB" sz="2000" dirty="0"/>
          </a:p>
        </p:txBody>
      </p:sp>
    </p:spTree>
    <p:extLst>
      <p:ext uri="{BB962C8B-B14F-4D97-AF65-F5344CB8AC3E}">
        <p14:creationId xmlns:p14="http://schemas.microsoft.com/office/powerpoint/2010/main" val="3364191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476E88-A078-42A9-8B29-74B9AB4846AE}"/>
              </a:ext>
            </a:extLst>
          </p:cNvPr>
          <p:cNvSpPr txBox="1"/>
          <p:nvPr/>
        </p:nvSpPr>
        <p:spPr>
          <a:xfrm>
            <a:off x="221226" y="319927"/>
            <a:ext cx="8701548" cy="5938684"/>
          </a:xfrm>
          <a:prstGeom prst="rect">
            <a:avLst/>
          </a:prstGeom>
          <a:solidFill>
            <a:schemeClr val="accent1">
              <a:lumMod val="20000"/>
              <a:lumOff val="80000"/>
            </a:schemeClr>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746B254D-0AFC-40A4-A293-C2C7206F5F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58611"/>
            <a:ext cx="9144000" cy="167640"/>
          </a:xfrm>
          <a:prstGeom prst="rect">
            <a:avLst/>
          </a:prstGeom>
        </p:spPr>
      </p:pic>
      <p:sp>
        <p:nvSpPr>
          <p:cNvPr id="2" name="Rectangle 1">
            <a:extLst>
              <a:ext uri="{FF2B5EF4-FFF2-40B4-BE49-F238E27FC236}">
                <a16:creationId xmlns:a16="http://schemas.microsoft.com/office/drawing/2014/main" id="{77B8FE6B-1A6B-4F07-B03D-02F1893B801E}"/>
              </a:ext>
            </a:extLst>
          </p:cNvPr>
          <p:cNvSpPr/>
          <p:nvPr/>
        </p:nvSpPr>
        <p:spPr>
          <a:xfrm>
            <a:off x="726140" y="780890"/>
            <a:ext cx="7458635" cy="5139869"/>
          </a:xfrm>
          <a:prstGeom prst="rect">
            <a:avLst/>
          </a:prstGeom>
        </p:spPr>
        <p:txBody>
          <a:bodyPr wrap="square">
            <a:spAutoFit/>
          </a:bodyPr>
          <a:lstStyle/>
          <a:p>
            <a:r>
              <a:rPr lang="en-GB" sz="2000" dirty="0"/>
              <a:t>People can be socially conditioned in all kinds of ways. </a:t>
            </a:r>
          </a:p>
          <a:p>
            <a:r>
              <a:rPr lang="en-GB" sz="2000" dirty="0"/>
              <a:t>One of the most obvious ones is the way we divide up female/male. Have you heard any of the following messages?</a:t>
            </a:r>
          </a:p>
          <a:p>
            <a:endParaRPr lang="en-GB" sz="2000" dirty="0"/>
          </a:p>
          <a:p>
            <a:r>
              <a:rPr lang="en-GB" sz="2000" i="1" dirty="0">
                <a:solidFill>
                  <a:srgbClr val="FF0000"/>
                </a:solidFill>
              </a:rPr>
              <a:t>Girls like pink and princesses. Boys like dinosaurs and diggers</a:t>
            </a:r>
          </a:p>
          <a:p>
            <a:endParaRPr lang="en-GB" sz="2000" dirty="0"/>
          </a:p>
          <a:p>
            <a:pPr algn="r"/>
            <a:r>
              <a:rPr lang="en-GB" i="1" dirty="0">
                <a:solidFill>
                  <a:schemeClr val="accent6">
                    <a:lumMod val="75000"/>
                  </a:schemeClr>
                </a:solidFill>
              </a:rPr>
              <a:t>Boys shouldn’t have long hair. Girls shouldn’t have really short hair. </a:t>
            </a:r>
            <a:br>
              <a:rPr lang="en-GB" i="1" dirty="0">
                <a:solidFill>
                  <a:schemeClr val="accent6">
                    <a:lumMod val="75000"/>
                  </a:schemeClr>
                </a:solidFill>
              </a:rPr>
            </a:br>
            <a:r>
              <a:rPr lang="en-GB" i="1" dirty="0">
                <a:solidFill>
                  <a:schemeClr val="accent6">
                    <a:lumMod val="75000"/>
                  </a:schemeClr>
                </a:solidFill>
              </a:rPr>
              <a:t>It looks wrong.</a:t>
            </a:r>
          </a:p>
          <a:p>
            <a:endParaRPr lang="en-GB" sz="2000" dirty="0">
              <a:solidFill>
                <a:schemeClr val="accent6">
                  <a:lumMod val="75000"/>
                </a:schemeClr>
              </a:solidFill>
            </a:endParaRPr>
          </a:p>
          <a:p>
            <a:r>
              <a:rPr lang="en-GB" sz="2400" i="1" dirty="0">
                <a:solidFill>
                  <a:schemeClr val="accent1"/>
                </a:solidFill>
              </a:rPr>
              <a:t>Girls squeal and gossip. Boys fight and shout.</a:t>
            </a:r>
          </a:p>
          <a:p>
            <a:endParaRPr lang="en-GB" sz="2000" i="1" dirty="0"/>
          </a:p>
          <a:p>
            <a:pPr algn="r"/>
            <a:r>
              <a:rPr lang="en-GB" sz="2000" i="1" dirty="0">
                <a:solidFill>
                  <a:schemeClr val="accent4">
                    <a:lumMod val="75000"/>
                  </a:schemeClr>
                </a:solidFill>
              </a:rPr>
              <a:t>Boys will be boys.</a:t>
            </a:r>
          </a:p>
          <a:p>
            <a:r>
              <a:rPr lang="en-GB" sz="2000" i="1" dirty="0">
                <a:solidFill>
                  <a:srgbClr val="7030A0"/>
                </a:solidFill>
              </a:rPr>
              <a:t>That’s too girly.</a:t>
            </a:r>
          </a:p>
          <a:p>
            <a:endParaRPr lang="en-GB" sz="2000" dirty="0"/>
          </a:p>
          <a:p>
            <a:endParaRPr lang="en-GB" sz="2000" dirty="0"/>
          </a:p>
          <a:p>
            <a:r>
              <a:rPr lang="en-GB" sz="2800" dirty="0"/>
              <a:t>Social conditioning is </a:t>
            </a:r>
            <a:r>
              <a:rPr lang="en-GB" sz="2800" i="1" dirty="0"/>
              <a:t>everywhere</a:t>
            </a:r>
            <a:r>
              <a:rPr lang="en-GB" sz="2800" dirty="0"/>
              <a:t>…</a:t>
            </a:r>
          </a:p>
        </p:txBody>
      </p:sp>
    </p:spTree>
    <p:extLst>
      <p:ext uri="{BB962C8B-B14F-4D97-AF65-F5344CB8AC3E}">
        <p14:creationId xmlns:p14="http://schemas.microsoft.com/office/powerpoint/2010/main" val="3958464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476E88-A078-42A9-8B29-74B9AB4846AE}"/>
              </a:ext>
            </a:extLst>
          </p:cNvPr>
          <p:cNvSpPr txBox="1"/>
          <p:nvPr/>
        </p:nvSpPr>
        <p:spPr>
          <a:xfrm>
            <a:off x="221226" y="319927"/>
            <a:ext cx="8701548" cy="5938684"/>
          </a:xfrm>
          <a:prstGeom prst="rect">
            <a:avLst/>
          </a:prstGeom>
          <a:solidFill>
            <a:schemeClr val="accent1">
              <a:lumMod val="20000"/>
              <a:lumOff val="80000"/>
            </a:schemeClr>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746B254D-0AFC-40A4-A293-C2C7206F5F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58611"/>
            <a:ext cx="9144000" cy="167640"/>
          </a:xfrm>
          <a:prstGeom prst="rect">
            <a:avLst/>
          </a:prstGeom>
        </p:spPr>
      </p:pic>
      <p:sp>
        <p:nvSpPr>
          <p:cNvPr id="2" name="TextBox 1">
            <a:extLst>
              <a:ext uri="{FF2B5EF4-FFF2-40B4-BE49-F238E27FC236}">
                <a16:creationId xmlns:a16="http://schemas.microsoft.com/office/drawing/2014/main" id="{48F5F8C6-F954-465E-BF7D-B3B110D2D6EE}"/>
              </a:ext>
            </a:extLst>
          </p:cNvPr>
          <p:cNvSpPr txBox="1"/>
          <p:nvPr/>
        </p:nvSpPr>
        <p:spPr>
          <a:xfrm>
            <a:off x="923365" y="780890"/>
            <a:ext cx="7297270" cy="4462760"/>
          </a:xfrm>
          <a:prstGeom prst="rect">
            <a:avLst/>
          </a:prstGeom>
          <a:noFill/>
        </p:spPr>
        <p:txBody>
          <a:bodyPr wrap="square" rtlCol="0">
            <a:spAutoFit/>
          </a:bodyPr>
          <a:lstStyle/>
          <a:p>
            <a:r>
              <a:rPr lang="en-GB" sz="2400" dirty="0"/>
              <a:t>It’s even in your toys!</a:t>
            </a:r>
          </a:p>
          <a:p>
            <a:endParaRPr lang="en-GB" sz="2000" dirty="0"/>
          </a:p>
          <a:p>
            <a:r>
              <a:rPr lang="en-GB" sz="2000" dirty="0"/>
              <a:t>On the following slides, you’ll see two </a:t>
            </a:r>
            <a:r>
              <a:rPr lang="en-GB" sz="2000" b="1" dirty="0"/>
              <a:t>word clouds</a:t>
            </a:r>
            <a:r>
              <a:rPr lang="en-GB" sz="2000" dirty="0"/>
              <a:t>. These word clouds were put together by an organisation called </a:t>
            </a:r>
            <a:r>
              <a:rPr lang="en-GB" sz="2000" b="1" dirty="0"/>
              <a:t>Let Toys Be Toys</a:t>
            </a:r>
            <a:r>
              <a:rPr lang="en-GB" sz="2000" dirty="0"/>
              <a:t>.</a:t>
            </a:r>
          </a:p>
          <a:p>
            <a:endParaRPr lang="en-GB" sz="2000" dirty="0"/>
          </a:p>
          <a:p>
            <a:r>
              <a:rPr lang="en-GB" sz="2000" dirty="0"/>
              <a:t>They looked at lots and lots of TV adverts for children’s toys and the words that were used in those adverts. </a:t>
            </a:r>
          </a:p>
          <a:p>
            <a:endParaRPr lang="en-GB" sz="2000" dirty="0"/>
          </a:p>
          <a:p>
            <a:r>
              <a:rPr lang="en-GB" sz="2000" dirty="0"/>
              <a:t>They collected the words and made a note of which words appeared most frequently. Those words are the biggest ones in the word clouds.</a:t>
            </a:r>
          </a:p>
          <a:p>
            <a:endParaRPr lang="en-GB" sz="2000" dirty="0"/>
          </a:p>
          <a:p>
            <a:endParaRPr lang="en-GB" sz="2000" dirty="0"/>
          </a:p>
          <a:p>
            <a:r>
              <a:rPr lang="en-GB" sz="2000" dirty="0"/>
              <a:t>Can you guess which word cloud belongs to which gender group…?</a:t>
            </a:r>
          </a:p>
        </p:txBody>
      </p:sp>
    </p:spTree>
    <p:extLst>
      <p:ext uri="{BB962C8B-B14F-4D97-AF65-F5344CB8AC3E}">
        <p14:creationId xmlns:p14="http://schemas.microsoft.com/office/powerpoint/2010/main" val="3997666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476E88-A078-42A9-8B29-74B9AB4846AE}"/>
              </a:ext>
            </a:extLst>
          </p:cNvPr>
          <p:cNvSpPr txBox="1"/>
          <p:nvPr/>
        </p:nvSpPr>
        <p:spPr>
          <a:xfrm>
            <a:off x="221226" y="319927"/>
            <a:ext cx="8701548" cy="5938684"/>
          </a:xfrm>
          <a:prstGeom prst="rect">
            <a:avLst/>
          </a:prstGeom>
          <a:solidFill>
            <a:schemeClr val="accent1">
              <a:lumMod val="20000"/>
              <a:lumOff val="80000"/>
            </a:schemeClr>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746B254D-0AFC-40A4-A293-C2C7206F5F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58611"/>
            <a:ext cx="9144000" cy="167640"/>
          </a:xfrm>
          <a:prstGeom prst="rect">
            <a:avLst/>
          </a:prstGeom>
        </p:spPr>
      </p:pic>
      <p:pic>
        <p:nvPicPr>
          <p:cNvPr id="6" name="Picture 5">
            <a:extLst>
              <a:ext uri="{FF2B5EF4-FFF2-40B4-BE49-F238E27FC236}">
                <a16:creationId xmlns:a16="http://schemas.microsoft.com/office/drawing/2014/main" id="{D90CBE7B-56B1-42CD-8753-019034DC4F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047" y="1055195"/>
            <a:ext cx="8433906" cy="4747610"/>
          </a:xfrm>
          <a:prstGeom prst="rect">
            <a:avLst/>
          </a:prstGeom>
        </p:spPr>
      </p:pic>
    </p:spTree>
    <p:extLst>
      <p:ext uri="{BB962C8B-B14F-4D97-AF65-F5344CB8AC3E}">
        <p14:creationId xmlns:p14="http://schemas.microsoft.com/office/powerpoint/2010/main" val="1876067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476E88-A078-42A9-8B29-74B9AB4846AE}"/>
              </a:ext>
            </a:extLst>
          </p:cNvPr>
          <p:cNvSpPr txBox="1"/>
          <p:nvPr/>
        </p:nvSpPr>
        <p:spPr>
          <a:xfrm>
            <a:off x="221226" y="319927"/>
            <a:ext cx="8701548" cy="5938684"/>
          </a:xfrm>
          <a:prstGeom prst="rect">
            <a:avLst/>
          </a:prstGeom>
          <a:solidFill>
            <a:schemeClr val="accent1">
              <a:lumMod val="20000"/>
              <a:lumOff val="80000"/>
            </a:schemeClr>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746B254D-0AFC-40A4-A293-C2C7206F5F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58611"/>
            <a:ext cx="9144000" cy="167640"/>
          </a:xfrm>
          <a:prstGeom prst="rect">
            <a:avLst/>
          </a:prstGeom>
        </p:spPr>
      </p:pic>
      <p:pic>
        <p:nvPicPr>
          <p:cNvPr id="6" name="Picture 5">
            <a:extLst>
              <a:ext uri="{FF2B5EF4-FFF2-40B4-BE49-F238E27FC236}">
                <a16:creationId xmlns:a16="http://schemas.microsoft.com/office/drawing/2014/main" id="{881508F3-6D84-45B4-A7FB-E6E3C930C7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741" y="1222499"/>
            <a:ext cx="8500517" cy="4413002"/>
          </a:xfrm>
          <a:prstGeom prst="rect">
            <a:avLst/>
          </a:prstGeom>
        </p:spPr>
      </p:pic>
    </p:spTree>
    <p:extLst>
      <p:ext uri="{BB962C8B-B14F-4D97-AF65-F5344CB8AC3E}">
        <p14:creationId xmlns:p14="http://schemas.microsoft.com/office/powerpoint/2010/main" val="539464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476E88-A078-42A9-8B29-74B9AB4846AE}"/>
              </a:ext>
            </a:extLst>
          </p:cNvPr>
          <p:cNvSpPr txBox="1"/>
          <p:nvPr/>
        </p:nvSpPr>
        <p:spPr>
          <a:xfrm>
            <a:off x="221226" y="319927"/>
            <a:ext cx="8701548" cy="5938684"/>
          </a:xfrm>
          <a:prstGeom prst="rect">
            <a:avLst/>
          </a:prstGeom>
          <a:solidFill>
            <a:schemeClr val="accent1">
              <a:lumMod val="20000"/>
              <a:lumOff val="80000"/>
            </a:schemeClr>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746B254D-0AFC-40A4-A293-C2C7206F5F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58611"/>
            <a:ext cx="9144000" cy="167640"/>
          </a:xfrm>
          <a:prstGeom prst="rect">
            <a:avLst/>
          </a:prstGeom>
        </p:spPr>
      </p:pic>
      <p:pic>
        <p:nvPicPr>
          <p:cNvPr id="5" name="Picture 4">
            <a:extLst>
              <a:ext uri="{FF2B5EF4-FFF2-40B4-BE49-F238E27FC236}">
                <a16:creationId xmlns:a16="http://schemas.microsoft.com/office/drawing/2014/main" id="{4C4F6A62-EAEB-4E7E-AA0A-506075D45A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616" y="2508189"/>
            <a:ext cx="3867329" cy="2176995"/>
          </a:xfrm>
          <a:prstGeom prst="rect">
            <a:avLst/>
          </a:prstGeom>
        </p:spPr>
      </p:pic>
      <p:pic>
        <p:nvPicPr>
          <p:cNvPr id="6" name="Picture 5">
            <a:extLst>
              <a:ext uri="{FF2B5EF4-FFF2-40B4-BE49-F238E27FC236}">
                <a16:creationId xmlns:a16="http://schemas.microsoft.com/office/drawing/2014/main" id="{63E2704E-9E21-4FF8-ACF9-7B30634EF9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1999" y="2502141"/>
            <a:ext cx="4216720" cy="2189090"/>
          </a:xfrm>
          <a:prstGeom prst="rect">
            <a:avLst/>
          </a:prstGeom>
        </p:spPr>
      </p:pic>
      <p:sp>
        <p:nvSpPr>
          <p:cNvPr id="2" name="TextBox 1">
            <a:extLst>
              <a:ext uri="{FF2B5EF4-FFF2-40B4-BE49-F238E27FC236}">
                <a16:creationId xmlns:a16="http://schemas.microsoft.com/office/drawing/2014/main" id="{272DBDAB-BB13-479C-8FCF-44D3A9432616}"/>
              </a:ext>
            </a:extLst>
          </p:cNvPr>
          <p:cNvSpPr txBox="1"/>
          <p:nvPr/>
        </p:nvSpPr>
        <p:spPr>
          <a:xfrm>
            <a:off x="949112" y="774570"/>
            <a:ext cx="6977665" cy="1323439"/>
          </a:xfrm>
          <a:prstGeom prst="rect">
            <a:avLst/>
          </a:prstGeom>
          <a:noFill/>
        </p:spPr>
        <p:txBody>
          <a:bodyPr wrap="square" rtlCol="0">
            <a:spAutoFit/>
          </a:bodyPr>
          <a:lstStyle/>
          <a:p>
            <a:pPr algn="ctr"/>
            <a:r>
              <a:rPr lang="en-GB" sz="2000" dirty="0"/>
              <a:t>Here are the two word clouds side by side</a:t>
            </a:r>
          </a:p>
          <a:p>
            <a:pPr algn="ctr"/>
            <a:endParaRPr lang="en-GB" sz="2000" dirty="0"/>
          </a:p>
          <a:p>
            <a:pPr algn="ctr"/>
            <a:r>
              <a:rPr lang="en-GB" sz="2000" dirty="0"/>
              <a:t>Which one do you think came from words used in advertising to girls, and which one to boys?</a:t>
            </a:r>
          </a:p>
        </p:txBody>
      </p:sp>
      <p:sp>
        <p:nvSpPr>
          <p:cNvPr id="7" name="TextBox 6">
            <a:extLst>
              <a:ext uri="{FF2B5EF4-FFF2-40B4-BE49-F238E27FC236}">
                <a16:creationId xmlns:a16="http://schemas.microsoft.com/office/drawing/2014/main" id="{257FD69E-C0CF-42D8-82DD-9BF07EF004DB}"/>
              </a:ext>
            </a:extLst>
          </p:cNvPr>
          <p:cNvSpPr txBox="1"/>
          <p:nvPr/>
        </p:nvSpPr>
        <p:spPr>
          <a:xfrm>
            <a:off x="1138518" y="5199529"/>
            <a:ext cx="6723529" cy="707886"/>
          </a:xfrm>
          <a:prstGeom prst="rect">
            <a:avLst/>
          </a:prstGeom>
          <a:noFill/>
        </p:spPr>
        <p:txBody>
          <a:bodyPr wrap="square" rtlCol="0">
            <a:spAutoFit/>
          </a:bodyPr>
          <a:lstStyle/>
          <a:p>
            <a:pPr algn="ctr"/>
            <a:r>
              <a:rPr lang="en-GB" sz="2000" dirty="0"/>
              <a:t>How does this kind of advertising use social conditioning – and do you think this is a good thing or a bad thing?</a:t>
            </a:r>
          </a:p>
        </p:txBody>
      </p:sp>
    </p:spTree>
    <p:extLst>
      <p:ext uri="{BB962C8B-B14F-4D97-AF65-F5344CB8AC3E}">
        <p14:creationId xmlns:p14="http://schemas.microsoft.com/office/powerpoint/2010/main" val="2076645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476E88-A078-42A9-8B29-74B9AB4846AE}"/>
              </a:ext>
            </a:extLst>
          </p:cNvPr>
          <p:cNvSpPr txBox="1"/>
          <p:nvPr/>
        </p:nvSpPr>
        <p:spPr>
          <a:xfrm>
            <a:off x="221226" y="319927"/>
            <a:ext cx="8701548" cy="5938684"/>
          </a:xfrm>
          <a:prstGeom prst="rect">
            <a:avLst/>
          </a:prstGeom>
          <a:solidFill>
            <a:schemeClr val="accent1">
              <a:lumMod val="20000"/>
              <a:lumOff val="80000"/>
            </a:schemeClr>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746B254D-0AFC-40A4-A293-C2C7206F5F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58611"/>
            <a:ext cx="9144000" cy="167640"/>
          </a:xfrm>
          <a:prstGeom prst="rect">
            <a:avLst/>
          </a:prstGeom>
        </p:spPr>
      </p:pic>
      <p:pic>
        <p:nvPicPr>
          <p:cNvPr id="5" name="Picture 4">
            <a:extLst>
              <a:ext uri="{FF2B5EF4-FFF2-40B4-BE49-F238E27FC236}">
                <a16:creationId xmlns:a16="http://schemas.microsoft.com/office/drawing/2014/main" id="{E63A7C49-EB8D-4B54-9AC1-250D1106D7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45054"/>
            <a:ext cx="9144000" cy="1293019"/>
          </a:xfrm>
          <a:prstGeom prst="rect">
            <a:avLst/>
          </a:prstGeom>
        </p:spPr>
      </p:pic>
      <p:sp>
        <p:nvSpPr>
          <p:cNvPr id="6" name="TextBox 5">
            <a:extLst>
              <a:ext uri="{FF2B5EF4-FFF2-40B4-BE49-F238E27FC236}">
                <a16:creationId xmlns:a16="http://schemas.microsoft.com/office/drawing/2014/main" id="{18C6BE21-7972-4328-98CF-3E8A1B8306BA}"/>
              </a:ext>
            </a:extLst>
          </p:cNvPr>
          <p:cNvSpPr txBox="1"/>
          <p:nvPr/>
        </p:nvSpPr>
        <p:spPr>
          <a:xfrm>
            <a:off x="2217174" y="5760524"/>
            <a:ext cx="4709652" cy="369332"/>
          </a:xfrm>
          <a:prstGeom prst="rect">
            <a:avLst/>
          </a:prstGeom>
          <a:noFill/>
        </p:spPr>
        <p:txBody>
          <a:bodyPr wrap="square" rtlCol="0">
            <a:spAutoFit/>
          </a:bodyPr>
          <a:lstStyle/>
          <a:p>
            <a:pPr algn="ctr"/>
            <a:r>
              <a:rPr lang="en-GB" dirty="0"/>
              <a:t>Resource created by Jo Cotterill 2018</a:t>
            </a:r>
          </a:p>
        </p:txBody>
      </p:sp>
      <p:sp>
        <p:nvSpPr>
          <p:cNvPr id="2" name="TextBox 1">
            <a:extLst>
              <a:ext uri="{FF2B5EF4-FFF2-40B4-BE49-F238E27FC236}">
                <a16:creationId xmlns:a16="http://schemas.microsoft.com/office/drawing/2014/main" id="{924F8020-AB8C-4427-86D0-FC1BA90C9C67}"/>
              </a:ext>
            </a:extLst>
          </p:cNvPr>
          <p:cNvSpPr txBox="1"/>
          <p:nvPr/>
        </p:nvSpPr>
        <p:spPr>
          <a:xfrm>
            <a:off x="587188" y="645789"/>
            <a:ext cx="7969623" cy="4678204"/>
          </a:xfrm>
          <a:prstGeom prst="rect">
            <a:avLst/>
          </a:prstGeom>
          <a:noFill/>
        </p:spPr>
        <p:txBody>
          <a:bodyPr wrap="square" rtlCol="0">
            <a:spAutoFit/>
          </a:bodyPr>
          <a:lstStyle/>
          <a:p>
            <a:r>
              <a:rPr lang="en-GB" sz="2000" dirty="0"/>
              <a:t>Final thoughts:</a:t>
            </a:r>
          </a:p>
          <a:p>
            <a:endParaRPr lang="en-GB" sz="2000" dirty="0"/>
          </a:p>
          <a:p>
            <a:pPr marL="285750" indent="-285750">
              <a:buFont typeface="Arial" panose="020B0604020202020204" pitchFamily="34" charset="0"/>
              <a:buChar char="•"/>
            </a:pPr>
            <a:r>
              <a:rPr lang="en-GB" sz="2000" dirty="0"/>
              <a:t>Should boys be encouraged to play with dolls?</a:t>
            </a:r>
          </a:p>
          <a:p>
            <a:pPr marL="285750" indent="-285750">
              <a:buFont typeface="Arial" panose="020B0604020202020204" pitchFamily="34" charset="0"/>
              <a:buChar char="•"/>
            </a:pPr>
            <a:r>
              <a:rPr lang="en-GB" sz="2000" dirty="0"/>
              <a:t>Are girls as powerful as boys?</a:t>
            </a:r>
          </a:p>
          <a:p>
            <a:pPr marL="285750" indent="-285750">
              <a:buFont typeface="Arial" panose="020B0604020202020204" pitchFamily="34" charset="0"/>
              <a:buChar char="•"/>
            </a:pPr>
            <a:r>
              <a:rPr lang="en-GB" sz="2000" dirty="0"/>
              <a:t>Do girls like pale colours like pink and lilac more than black and navy?</a:t>
            </a:r>
          </a:p>
          <a:p>
            <a:pPr marL="285750" indent="-285750">
              <a:buFont typeface="Arial" panose="020B0604020202020204" pitchFamily="34" charset="0"/>
              <a:buChar char="•"/>
            </a:pPr>
            <a:r>
              <a:rPr lang="en-GB" sz="2000" dirty="0"/>
              <a:t>Do boys ever have problems with friends? Should they be encouraged to be a good friend?</a:t>
            </a:r>
          </a:p>
          <a:p>
            <a:pPr marL="285750" indent="-285750">
              <a:buFont typeface="Arial" panose="020B0604020202020204" pitchFamily="34" charset="0"/>
              <a:buChar char="•"/>
            </a:pPr>
            <a:r>
              <a:rPr lang="en-GB" sz="2000" dirty="0"/>
              <a:t>Are girls likely to be interested in science or technology?</a:t>
            </a:r>
          </a:p>
          <a:p>
            <a:pPr marL="285750" indent="-285750">
              <a:buFont typeface="Arial" panose="020B0604020202020204" pitchFamily="34" charset="0"/>
              <a:buChar char="•"/>
            </a:pPr>
            <a:r>
              <a:rPr lang="en-GB" sz="2000" dirty="0"/>
              <a:t>Is it OK for boys to do ballet?</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endParaRPr lang="en-GB" sz="2000" dirty="0"/>
          </a:p>
          <a:p>
            <a:r>
              <a:rPr lang="en-GB" sz="2000" dirty="0"/>
              <a:t>Think about the questions above – and then ask yourself: 	</a:t>
            </a:r>
          </a:p>
          <a:p>
            <a:endParaRPr lang="en-GB" sz="2000" dirty="0"/>
          </a:p>
          <a:p>
            <a:pPr algn="ctr"/>
            <a:r>
              <a:rPr lang="en-GB" sz="2000" b="1" i="1" dirty="0"/>
              <a:t>Have I been socially conditioned..?</a:t>
            </a:r>
          </a:p>
          <a:p>
            <a:endParaRPr lang="en-GB" dirty="0"/>
          </a:p>
        </p:txBody>
      </p:sp>
    </p:spTree>
    <p:extLst>
      <p:ext uri="{BB962C8B-B14F-4D97-AF65-F5344CB8AC3E}">
        <p14:creationId xmlns:p14="http://schemas.microsoft.com/office/powerpoint/2010/main" val="47928999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312</TotalTime>
  <Words>404</Words>
  <Application>Microsoft Office PowerPoint</Application>
  <PresentationFormat>On-screen Show (4:3)</PresentationFormat>
  <Paragraphs>49</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Joanna Cotterill</dc:creator>
  <cp:lastModifiedBy>Joanna Cotterill</cp:lastModifiedBy>
  <cp:revision>8</cp:revision>
  <dcterms:created xsi:type="dcterms:W3CDTF">2018-09-12T11:05:33Z</dcterms:created>
  <dcterms:modified xsi:type="dcterms:W3CDTF">2018-09-18T15:20:29Z</dcterms:modified>
</cp:coreProperties>
</file>