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4" r:id="rId4"/>
    <p:sldId id="288" r:id="rId5"/>
    <p:sldId id="285" r:id="rId6"/>
    <p:sldId id="283" r:id="rId7"/>
    <p:sldId id="286" r:id="rId8"/>
    <p:sldId id="28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11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65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79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2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70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61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87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5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41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0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36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32A80-2613-4352-B034-F4A99D986D8A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25995-1CF6-483F-8594-9FAF0370F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288A76-4B38-43CB-9E69-21D1D9409895}"/>
              </a:ext>
            </a:extLst>
          </p:cNvPr>
          <p:cNvSpPr txBox="1"/>
          <p:nvPr/>
        </p:nvSpPr>
        <p:spPr>
          <a:xfrm>
            <a:off x="1026459" y="3433482"/>
            <a:ext cx="7091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Recognising Expressions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E9E949-029D-4180-B7B2-2C796893F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47" y="1768695"/>
            <a:ext cx="1660306" cy="166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DBF62C-C826-48B6-BC56-2ECBC9187B1F}"/>
              </a:ext>
            </a:extLst>
          </p:cNvPr>
          <p:cNvSpPr txBox="1"/>
          <p:nvPr/>
        </p:nvSpPr>
        <p:spPr>
          <a:xfrm>
            <a:off x="833717" y="797510"/>
            <a:ext cx="74765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Did you know there are 43 muscles in the face?</a:t>
            </a:r>
          </a:p>
          <a:p>
            <a:endParaRPr lang="en-GB" sz="2400" dirty="0"/>
          </a:p>
          <a:p>
            <a:r>
              <a:rPr lang="en-GB" sz="2400" dirty="0"/>
              <a:t>Humans can make a wide range of expressions using these muscles, and often we don’t know we’re doing it.</a:t>
            </a:r>
          </a:p>
          <a:p>
            <a:endParaRPr lang="en-GB" sz="2400" dirty="0"/>
          </a:p>
          <a:p>
            <a:r>
              <a:rPr lang="en-GB" sz="2400" dirty="0"/>
              <a:t>Getting along with people, making friends, working together – all these things depend on being able to recognise other people’s feelings and intentions. We are Expression Detectives, searching for clues in other people all the time.</a:t>
            </a:r>
          </a:p>
          <a:p>
            <a:endParaRPr lang="en-GB" sz="2400" dirty="0"/>
          </a:p>
          <a:p>
            <a:r>
              <a:rPr lang="en-GB" sz="2400" dirty="0"/>
              <a:t>The face is the first place we look for these clues.</a:t>
            </a:r>
          </a:p>
          <a:p>
            <a:endParaRPr lang="en-GB" sz="2400" dirty="0"/>
          </a:p>
          <a:p>
            <a:r>
              <a:rPr lang="en-GB" sz="2400" dirty="0"/>
              <a:t>For example…</a:t>
            </a:r>
          </a:p>
        </p:txBody>
      </p:sp>
    </p:spTree>
    <p:extLst>
      <p:ext uri="{BB962C8B-B14F-4D97-AF65-F5344CB8AC3E}">
        <p14:creationId xmlns:p14="http://schemas.microsoft.com/office/powerpoint/2010/main" val="187606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F0749-8502-4153-9C7B-7B9AFA781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08" y="2576557"/>
            <a:ext cx="3178493" cy="3178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6A636E-B49F-498F-A27F-811D1324F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59" y="2576557"/>
            <a:ext cx="3178493" cy="31784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F642EB-13BB-4C1C-86BE-7714F66727E3}"/>
              </a:ext>
            </a:extLst>
          </p:cNvPr>
          <p:cNvSpPr txBox="1"/>
          <p:nvPr/>
        </p:nvSpPr>
        <p:spPr>
          <a:xfrm>
            <a:off x="1152759" y="709578"/>
            <a:ext cx="6748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Here are two photos of author Jo Cotterill making very similar facial expressions. But they’re not </a:t>
            </a:r>
            <a:r>
              <a:rPr lang="en-GB" sz="2000" b="1" i="1" dirty="0"/>
              <a:t>quite</a:t>
            </a:r>
            <a:r>
              <a:rPr lang="en-GB" sz="2000" dirty="0"/>
              <a:t> the same.</a:t>
            </a:r>
          </a:p>
          <a:p>
            <a:endParaRPr lang="en-GB" sz="2000" dirty="0"/>
          </a:p>
          <a:p>
            <a:r>
              <a:rPr lang="en-GB" sz="2000" dirty="0"/>
              <a:t>What are the differences, and can you come up with something that Jo might be saying to accompany each picture?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1FDFED2D-43CC-4A08-8FB6-454FBAC673B6}"/>
              </a:ext>
            </a:extLst>
          </p:cNvPr>
          <p:cNvSpPr/>
          <p:nvPr/>
        </p:nvSpPr>
        <p:spPr>
          <a:xfrm>
            <a:off x="7279341" y="2492189"/>
            <a:ext cx="1461247" cy="936812"/>
          </a:xfrm>
          <a:prstGeom prst="wedgeEllipseCallout">
            <a:avLst>
              <a:gd name="adj1" fmla="val -55044"/>
              <a:gd name="adj2" fmla="val 964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7D72FE2E-C06C-4E94-836D-34EC50AED8D3}"/>
              </a:ext>
            </a:extLst>
          </p:cNvPr>
          <p:cNvSpPr/>
          <p:nvPr/>
        </p:nvSpPr>
        <p:spPr>
          <a:xfrm>
            <a:off x="394447" y="5145740"/>
            <a:ext cx="1668626" cy="986735"/>
          </a:xfrm>
          <a:prstGeom prst="wedgeEllipseCallout">
            <a:avLst>
              <a:gd name="adj1" fmla="val 60627"/>
              <a:gd name="adj2" fmla="val -4747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6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CEBC1E-CE05-407E-BEA3-05F408F6D1C4}"/>
              </a:ext>
            </a:extLst>
          </p:cNvPr>
          <p:cNvSpPr txBox="1"/>
          <p:nvPr/>
        </p:nvSpPr>
        <p:spPr>
          <a:xfrm>
            <a:off x="6344771" y="431749"/>
            <a:ext cx="23740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an Emotion and Feeling Wheel.</a:t>
            </a:r>
          </a:p>
          <a:p>
            <a:endParaRPr lang="en-GB" dirty="0"/>
          </a:p>
          <a:p>
            <a:r>
              <a:rPr lang="en-GB" dirty="0"/>
              <a:t>There are lots of different versions of it – this is just one. </a:t>
            </a:r>
          </a:p>
          <a:p>
            <a:endParaRPr lang="en-GB" dirty="0"/>
          </a:p>
          <a:p>
            <a:r>
              <a:rPr lang="en-GB" dirty="0"/>
              <a:t>As you can see, there are a LOT of words to describe the specific ways we feel. This wheel doesn’t even list half of them!</a:t>
            </a:r>
          </a:p>
          <a:p>
            <a:endParaRPr lang="en-GB" dirty="0"/>
          </a:p>
          <a:p>
            <a:r>
              <a:rPr lang="en-GB" dirty="0"/>
              <a:t>But it’s a good place to start.</a:t>
            </a:r>
          </a:p>
          <a:p>
            <a:endParaRPr lang="en-GB" dirty="0"/>
          </a:p>
          <a:p>
            <a:r>
              <a:rPr lang="en-GB" dirty="0"/>
              <a:t>How many of these words do you already know?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0C019E-E3B6-45FA-8567-66EA1CE40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330308"/>
            <a:ext cx="5919598" cy="59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0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637655-4332-44A6-81C1-3610CE38F0A0}"/>
              </a:ext>
            </a:extLst>
          </p:cNvPr>
          <p:cNvSpPr txBox="1"/>
          <p:nvPr/>
        </p:nvSpPr>
        <p:spPr>
          <a:xfrm>
            <a:off x="1057835" y="1536174"/>
            <a:ext cx="70283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 we’re going to see just how good you are at finding clues in a facial expression!</a:t>
            </a:r>
          </a:p>
          <a:p>
            <a:endParaRPr lang="en-GB" sz="2400" dirty="0"/>
          </a:p>
          <a:p>
            <a:r>
              <a:rPr lang="en-GB" sz="2400" dirty="0"/>
              <a:t>On the next slide are 12 photos of Jo making facial expressions (be afraid; be very afraid…!)</a:t>
            </a:r>
          </a:p>
          <a:p>
            <a:endParaRPr lang="en-GB" sz="2400" dirty="0"/>
          </a:p>
          <a:p>
            <a:r>
              <a:rPr lang="en-GB" sz="2400" dirty="0"/>
              <a:t>With a partner, can you agree on an ‘emotion word’ for each photo?</a:t>
            </a:r>
          </a:p>
          <a:p>
            <a:endParaRPr lang="en-GB" sz="2400" dirty="0"/>
          </a:p>
          <a:p>
            <a:r>
              <a:rPr lang="en-GB" sz="2400" dirty="0"/>
              <a:t>Take a few minutes to jot down your ideas.</a:t>
            </a:r>
          </a:p>
        </p:txBody>
      </p:sp>
    </p:spTree>
    <p:extLst>
      <p:ext uri="{BB962C8B-B14F-4D97-AF65-F5344CB8AC3E}">
        <p14:creationId xmlns:p14="http://schemas.microsoft.com/office/powerpoint/2010/main" val="7138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184B7F-6188-4F2A-B67B-AB4208E8F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2" y="311283"/>
            <a:ext cx="2185097" cy="2185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076EBA-1537-40CC-BBF5-75CA5769E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04" y="4564328"/>
            <a:ext cx="2190283" cy="2190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20FB2D-ED02-4291-8CBF-AB540C7F4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84" y="4591935"/>
            <a:ext cx="2169605" cy="2169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D5C027-BBA0-4BDD-A355-22011EBF6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391" y="311283"/>
            <a:ext cx="2185097" cy="21850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545C02-01B6-4ADC-B8FA-D0553DF18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88" y="2495646"/>
            <a:ext cx="2179153" cy="217915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02DDE0-CEF2-4F76-8469-A9B0ED2843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2" y="4583121"/>
            <a:ext cx="2171490" cy="21714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9A6B06-F4B3-4837-8F8E-E2EEB92D44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2487420"/>
            <a:ext cx="2187380" cy="21873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0A1DF4-682A-4E1F-8165-E86DB4317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667" y="2495646"/>
            <a:ext cx="2190282" cy="21902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75970C-9B74-490D-8498-C91DE966AC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985" y="4573480"/>
            <a:ext cx="2183505" cy="21835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7522D4-68AC-416F-9106-714A4F3D27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05" y="335886"/>
            <a:ext cx="2160494" cy="21604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23E0AE-C99F-4460-B8F0-14C2AFE1361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28155"/>
            <a:ext cx="2160493" cy="21604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C66DD1-F8BD-423D-AA99-E04ABAD75F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32" y="2487323"/>
            <a:ext cx="2183505" cy="21835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1DA4B7-E514-420F-84F0-94B63051ECCC}"/>
              </a:ext>
            </a:extLst>
          </p:cNvPr>
          <p:cNvSpPr/>
          <p:nvPr/>
        </p:nvSpPr>
        <p:spPr>
          <a:xfrm>
            <a:off x="260837" y="228784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41EF04-F5E7-4C40-BF36-96354C0C68EA}"/>
              </a:ext>
            </a:extLst>
          </p:cNvPr>
          <p:cNvSpPr/>
          <p:nvPr/>
        </p:nvSpPr>
        <p:spPr>
          <a:xfrm>
            <a:off x="2407088" y="226051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14CA2A-B88D-48D2-8260-DFC9C02F2F3D}"/>
              </a:ext>
            </a:extLst>
          </p:cNvPr>
          <p:cNvSpPr/>
          <p:nvPr/>
        </p:nvSpPr>
        <p:spPr>
          <a:xfrm>
            <a:off x="4590455" y="216410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84AF91-7AD7-4E06-8453-9667E458A66F}"/>
              </a:ext>
            </a:extLst>
          </p:cNvPr>
          <p:cNvSpPr/>
          <p:nvPr/>
        </p:nvSpPr>
        <p:spPr>
          <a:xfrm>
            <a:off x="6732492" y="263510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27978D-BD4F-41A7-B53E-D1F3DD881DCC}"/>
              </a:ext>
            </a:extLst>
          </p:cNvPr>
          <p:cNvSpPr/>
          <p:nvPr/>
        </p:nvSpPr>
        <p:spPr>
          <a:xfrm>
            <a:off x="202770" y="2380318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5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723511-2FDF-43F3-BDBB-940D73F26380}"/>
              </a:ext>
            </a:extLst>
          </p:cNvPr>
          <p:cNvSpPr/>
          <p:nvPr/>
        </p:nvSpPr>
        <p:spPr>
          <a:xfrm>
            <a:off x="2420692" y="2357066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6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1DFDBE-FBE0-43AE-B377-C2866AEA763B}"/>
              </a:ext>
            </a:extLst>
          </p:cNvPr>
          <p:cNvSpPr/>
          <p:nvPr/>
        </p:nvSpPr>
        <p:spPr>
          <a:xfrm>
            <a:off x="6641477" y="4505004"/>
            <a:ext cx="9043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CE8635-572F-4754-B10B-E9B1A04C6A9D}"/>
              </a:ext>
            </a:extLst>
          </p:cNvPr>
          <p:cNvSpPr/>
          <p:nvPr/>
        </p:nvSpPr>
        <p:spPr>
          <a:xfrm>
            <a:off x="4491094" y="4468158"/>
            <a:ext cx="9043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0B4A4B-A26C-4A2D-A2E2-50970B1FD913}"/>
              </a:ext>
            </a:extLst>
          </p:cNvPr>
          <p:cNvSpPr/>
          <p:nvPr/>
        </p:nvSpPr>
        <p:spPr>
          <a:xfrm>
            <a:off x="2297233" y="4474695"/>
            <a:ext cx="9123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20D3E3-DF3B-4916-BD64-6F9E1E239FEA}"/>
              </a:ext>
            </a:extLst>
          </p:cNvPr>
          <p:cNvSpPr/>
          <p:nvPr/>
        </p:nvSpPr>
        <p:spPr>
          <a:xfrm>
            <a:off x="215638" y="4488140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9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2C57DE3-566D-47D7-8EFB-857B6E46718A}"/>
              </a:ext>
            </a:extLst>
          </p:cNvPr>
          <p:cNvSpPr/>
          <p:nvPr/>
        </p:nvSpPr>
        <p:spPr>
          <a:xfrm>
            <a:off x="6707274" y="2340777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8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379B74-2FA0-4262-90BA-08BBDA50CE01}"/>
              </a:ext>
            </a:extLst>
          </p:cNvPr>
          <p:cNvSpPr/>
          <p:nvPr/>
        </p:nvSpPr>
        <p:spPr>
          <a:xfrm>
            <a:off x="4582047" y="2351182"/>
            <a:ext cx="4055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7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9464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529DE2-099A-474A-B4FD-E10A36373F20}"/>
              </a:ext>
            </a:extLst>
          </p:cNvPr>
          <p:cNvSpPr txBox="1"/>
          <p:nvPr/>
        </p:nvSpPr>
        <p:spPr>
          <a:xfrm>
            <a:off x="968188" y="1395948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It’s time to share with the rest of the class!</a:t>
            </a:r>
          </a:p>
          <a:p>
            <a:endParaRPr lang="en-GB" sz="2400" dirty="0"/>
          </a:p>
          <a:p>
            <a:r>
              <a:rPr lang="en-GB" sz="2400" dirty="0"/>
              <a:t>Did you all come up with the same words…?</a:t>
            </a:r>
          </a:p>
          <a:p>
            <a:endParaRPr lang="en-GB" sz="2400" dirty="0"/>
          </a:p>
          <a:p>
            <a:r>
              <a:rPr lang="en-GB" sz="2400" dirty="0"/>
              <a:t>If not, why do you think that might be?</a:t>
            </a:r>
          </a:p>
          <a:p>
            <a:endParaRPr lang="en-GB" sz="2400" dirty="0"/>
          </a:p>
          <a:p>
            <a:r>
              <a:rPr lang="en-GB" sz="2400" dirty="0"/>
              <a:t>Are some people better at spotting emotions than others?</a:t>
            </a:r>
          </a:p>
          <a:p>
            <a:endParaRPr lang="en-GB" sz="2400" dirty="0"/>
          </a:p>
          <a:p>
            <a:r>
              <a:rPr lang="en-GB" sz="2400" dirty="0"/>
              <a:t>How could you get better at it?</a:t>
            </a:r>
          </a:p>
        </p:txBody>
      </p:sp>
    </p:spTree>
    <p:extLst>
      <p:ext uri="{BB962C8B-B14F-4D97-AF65-F5344CB8AC3E}">
        <p14:creationId xmlns:p14="http://schemas.microsoft.com/office/powerpoint/2010/main" val="421768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04E99D-B931-47E4-88F1-A62F42F40B48}"/>
              </a:ext>
            </a:extLst>
          </p:cNvPr>
          <p:cNvSpPr txBox="1"/>
          <p:nvPr/>
        </p:nvSpPr>
        <p:spPr>
          <a:xfrm>
            <a:off x="932329" y="1518383"/>
            <a:ext cx="72793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Being able to recognise and identify emotions in ourselves and others is a true skill.</a:t>
            </a:r>
          </a:p>
          <a:p>
            <a:endParaRPr lang="en-GB" sz="2400" dirty="0"/>
          </a:p>
          <a:p>
            <a:r>
              <a:rPr lang="en-GB" sz="2400" dirty="0"/>
              <a:t>The better you get at it, the better your friendships will be, and the better you will understand your own needs.</a:t>
            </a:r>
          </a:p>
          <a:p>
            <a:endParaRPr lang="en-GB" sz="2400" dirty="0"/>
          </a:p>
          <a:p>
            <a:r>
              <a:rPr lang="en-GB" sz="2400" dirty="0"/>
              <a:t>Keep practising!</a:t>
            </a:r>
          </a:p>
          <a:p>
            <a:endParaRPr lang="en-GB" sz="2400" dirty="0"/>
          </a:p>
          <a:p>
            <a:r>
              <a:rPr lang="en-GB" b="1" i="1" dirty="0"/>
              <a:t>PS It also makes you WAY better at impressions…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E18A6-C5B1-4D04-8CE6-3A059E734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5054"/>
            <a:ext cx="9144000" cy="1293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00D02-1589-44AE-9898-CAE2F832AF88}"/>
              </a:ext>
            </a:extLst>
          </p:cNvPr>
          <p:cNvSpPr txBox="1"/>
          <p:nvPr/>
        </p:nvSpPr>
        <p:spPr>
          <a:xfrm>
            <a:off x="2217174" y="5824680"/>
            <a:ext cx="470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Resource created by Jo Cotterill 2018</a:t>
            </a:r>
          </a:p>
        </p:txBody>
      </p:sp>
    </p:spTree>
    <p:extLst>
      <p:ext uri="{BB962C8B-B14F-4D97-AF65-F5344CB8AC3E}">
        <p14:creationId xmlns:p14="http://schemas.microsoft.com/office/powerpoint/2010/main" val="1799933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387</Words>
  <Application>Microsoft Office PowerPoint</Application>
  <PresentationFormat>On-screen Show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Cotterill</dc:creator>
  <cp:lastModifiedBy>Joanna Cotterill</cp:lastModifiedBy>
  <cp:revision>9</cp:revision>
  <dcterms:created xsi:type="dcterms:W3CDTF">2018-09-12T11:05:33Z</dcterms:created>
  <dcterms:modified xsi:type="dcterms:W3CDTF">2018-09-19T09:28:29Z</dcterms:modified>
</cp:coreProperties>
</file>