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1" r:id="rId2"/>
    <p:sldId id="282" r:id="rId3"/>
    <p:sldId id="283" r:id="rId4"/>
    <p:sldId id="284" r:id="rId5"/>
    <p:sldId id="285"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3" autoAdjust="0"/>
    <p:restoredTop sz="94660"/>
  </p:normalViewPr>
  <p:slideViewPr>
    <p:cSldViewPr snapToGrid="0">
      <p:cViewPr varScale="1">
        <p:scale>
          <a:sx n="107" d="100"/>
          <a:sy n="107" d="100"/>
        </p:scale>
        <p:origin x="51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00111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4665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4379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C32A80-2613-4352-B034-F4A99D986D8A}" type="datetimeFigureOut">
              <a:rPr lang="en-GB" smtClean="0"/>
              <a:t>23/09/2018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6152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C32A80-2613-4352-B034-F4A99D986D8A}" type="datetimeFigureOut">
              <a:rPr lang="en-GB" smtClean="0"/>
              <a:t>23/09/2018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79570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C32A80-2613-4352-B034-F4A99D986D8A}" type="datetimeFigureOut">
              <a:rPr lang="en-GB" smtClean="0"/>
              <a:t>23/09/2018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808611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32A80-2613-4352-B034-F4A99D986D8A}" type="datetimeFigureOut">
              <a:rPr lang="en-GB" smtClean="0"/>
              <a:t>23/09/2018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788874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23/09/2018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34475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23/09/2018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181410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24407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9136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C32A80-2613-4352-B034-F4A99D986D8A}" type="datetimeFigureOut">
              <a:rPr lang="en-GB" smtClean="0"/>
              <a:t>23/09/2018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25995-1CF6-483F-8594-9FAF0370F5CF}" type="slidenum">
              <a:rPr lang="en-GB" smtClean="0"/>
              <a:t>‹#›</a:t>
            </a:fld>
            <a:endParaRPr lang="en-GB"/>
          </a:p>
        </p:txBody>
      </p:sp>
    </p:spTree>
    <p:extLst>
      <p:ext uri="{BB962C8B-B14F-4D97-AF65-F5344CB8AC3E}">
        <p14:creationId xmlns:p14="http://schemas.microsoft.com/office/powerpoint/2010/main" val="212009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28B4C156-E89A-47D5-ACEF-D6FC88777E17}"/>
              </a:ext>
            </a:extLst>
          </p:cNvPr>
          <p:cNvSpPr txBox="1"/>
          <p:nvPr/>
        </p:nvSpPr>
        <p:spPr>
          <a:xfrm>
            <a:off x="1125070" y="3289269"/>
            <a:ext cx="7194177" cy="830997"/>
          </a:xfrm>
          <a:prstGeom prst="rect">
            <a:avLst/>
          </a:prstGeom>
          <a:noFill/>
        </p:spPr>
        <p:txBody>
          <a:bodyPr wrap="square" rtlCol="0">
            <a:spAutoFit/>
          </a:bodyPr>
          <a:lstStyle/>
          <a:p>
            <a:pPr algn="ctr"/>
            <a:r>
              <a:rPr lang="en-GB" sz="4800" dirty="0"/>
              <a:t>Who is better: boys or girls?</a:t>
            </a:r>
          </a:p>
        </p:txBody>
      </p:sp>
      <p:pic>
        <p:nvPicPr>
          <p:cNvPr id="5" name="Picture 4">
            <a:extLst>
              <a:ext uri="{FF2B5EF4-FFF2-40B4-BE49-F238E27FC236}">
                <a16:creationId xmlns:a16="http://schemas.microsoft.com/office/drawing/2014/main" id="{4305999F-A33C-45D9-A52A-86E321CE1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1847" y="1768695"/>
            <a:ext cx="1660306" cy="1660306"/>
          </a:xfrm>
          <a:prstGeom prst="rect">
            <a:avLst/>
          </a:prstGeom>
        </p:spPr>
      </p:pic>
    </p:spTree>
    <p:extLst>
      <p:ext uri="{BB962C8B-B14F-4D97-AF65-F5344CB8AC3E}">
        <p14:creationId xmlns:p14="http://schemas.microsoft.com/office/powerpoint/2010/main" val="3869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0CE4F992-3F26-4C2D-BD0D-D1BCD0C1F7FB}"/>
              </a:ext>
            </a:extLst>
          </p:cNvPr>
          <p:cNvSpPr txBox="1"/>
          <p:nvPr/>
        </p:nvSpPr>
        <p:spPr>
          <a:xfrm>
            <a:off x="1098176" y="1273332"/>
            <a:ext cx="6947647" cy="4031873"/>
          </a:xfrm>
          <a:prstGeom prst="rect">
            <a:avLst/>
          </a:prstGeom>
          <a:noFill/>
        </p:spPr>
        <p:txBody>
          <a:bodyPr wrap="square" rtlCol="0">
            <a:spAutoFit/>
          </a:bodyPr>
          <a:lstStyle/>
          <a:p>
            <a:pPr algn="ctr"/>
            <a:r>
              <a:rPr lang="en-GB" sz="2000" dirty="0"/>
              <a:t>You are going to write an </a:t>
            </a:r>
            <a:r>
              <a:rPr lang="en-GB" sz="2000" b="1" dirty="0"/>
              <a:t>analytical article </a:t>
            </a:r>
            <a:r>
              <a:rPr lang="en-GB" sz="2000" dirty="0"/>
              <a:t>on the topic: </a:t>
            </a:r>
            <a:br>
              <a:rPr lang="en-GB" sz="2000" dirty="0"/>
            </a:br>
            <a:r>
              <a:rPr lang="en-GB" sz="2000" b="1" dirty="0"/>
              <a:t>Who Is Better: Boys or Girls?</a:t>
            </a:r>
          </a:p>
          <a:p>
            <a:endParaRPr lang="en-GB" dirty="0"/>
          </a:p>
          <a:p>
            <a:endParaRPr lang="en-GB" dirty="0"/>
          </a:p>
          <a:p>
            <a:r>
              <a:rPr lang="en-GB" dirty="0"/>
              <a:t>The first thing to do in this task is to consider the meaning behind the question. What does ‘better’ actually mean? Better at what? Sports, cooking, friendships, organisation? Better at being human? But who is to judge?</a:t>
            </a:r>
          </a:p>
          <a:p>
            <a:endParaRPr lang="en-GB" dirty="0"/>
          </a:p>
          <a:p>
            <a:r>
              <a:rPr lang="en-GB" dirty="0"/>
              <a:t>You should also consider the question of </a:t>
            </a:r>
            <a:r>
              <a:rPr lang="en-GB" b="1" dirty="0"/>
              <a:t>bias</a:t>
            </a:r>
            <a:r>
              <a:rPr lang="en-GB" dirty="0"/>
              <a:t>. Boys and girls are likely to give different answers because of their gender and because of the messages they have received throughout their lives about the differences between the genders.</a:t>
            </a:r>
          </a:p>
          <a:p>
            <a:endParaRPr lang="en-GB" dirty="0"/>
          </a:p>
        </p:txBody>
      </p:sp>
    </p:spTree>
    <p:extLst>
      <p:ext uri="{BB962C8B-B14F-4D97-AF65-F5344CB8AC3E}">
        <p14:creationId xmlns:p14="http://schemas.microsoft.com/office/powerpoint/2010/main" val="187606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B58D8477-BE6A-4BD5-9265-5AC28B16EEBB}"/>
              </a:ext>
            </a:extLst>
          </p:cNvPr>
          <p:cNvSpPr txBox="1"/>
          <p:nvPr/>
        </p:nvSpPr>
        <p:spPr>
          <a:xfrm>
            <a:off x="563185" y="551434"/>
            <a:ext cx="7777328" cy="2031325"/>
          </a:xfrm>
          <a:prstGeom prst="rect">
            <a:avLst/>
          </a:prstGeom>
          <a:noFill/>
        </p:spPr>
        <p:txBody>
          <a:bodyPr wrap="square" rtlCol="0">
            <a:spAutoFit/>
          </a:bodyPr>
          <a:lstStyle/>
          <a:p>
            <a:r>
              <a:rPr lang="en-GB" dirty="0"/>
              <a:t>Have a think about what ‘better’ means to you.</a:t>
            </a:r>
          </a:p>
          <a:p>
            <a:endParaRPr lang="en-GB" dirty="0"/>
          </a:p>
          <a:p>
            <a:r>
              <a:rPr lang="en-GB" dirty="0"/>
              <a:t>Write down a few ideas and try to come up with a definition you can use in your article.</a:t>
            </a:r>
          </a:p>
          <a:p>
            <a:endParaRPr lang="en-GB" dirty="0"/>
          </a:p>
          <a:p>
            <a:r>
              <a:rPr lang="en-GB" dirty="0"/>
              <a:t>Now draw a table with two columns like this: </a:t>
            </a:r>
          </a:p>
          <a:p>
            <a:endParaRPr lang="en-GB" dirty="0"/>
          </a:p>
        </p:txBody>
      </p:sp>
      <p:graphicFrame>
        <p:nvGraphicFramePr>
          <p:cNvPr id="9" name="Table 8">
            <a:extLst>
              <a:ext uri="{FF2B5EF4-FFF2-40B4-BE49-F238E27FC236}">
                <a16:creationId xmlns:a16="http://schemas.microsoft.com/office/drawing/2014/main" id="{61B74D48-494A-4B35-A57C-B73304678854}"/>
              </a:ext>
            </a:extLst>
          </p:cNvPr>
          <p:cNvGraphicFramePr>
            <a:graphicFrameLocks noGrp="1"/>
          </p:cNvGraphicFramePr>
          <p:nvPr>
            <p:extLst>
              <p:ext uri="{D42A27DB-BD31-4B8C-83A1-F6EECF244321}">
                <p14:modId xmlns:p14="http://schemas.microsoft.com/office/powerpoint/2010/main" val="2348313347"/>
              </p:ext>
            </p:extLst>
          </p:nvPr>
        </p:nvGraphicFramePr>
        <p:xfrm>
          <a:off x="803487" y="2368455"/>
          <a:ext cx="7335068" cy="1841627"/>
        </p:xfrm>
        <a:graphic>
          <a:graphicData uri="http://schemas.openxmlformats.org/drawingml/2006/table">
            <a:tbl>
              <a:tblPr firstRow="1" firstCol="1" bandRow="1">
                <a:tableStyleId>{5C22544A-7EE6-4342-B048-85BDC9FD1C3A}</a:tableStyleId>
              </a:tblPr>
              <a:tblGrid>
                <a:gridCol w="3667534">
                  <a:extLst>
                    <a:ext uri="{9D8B030D-6E8A-4147-A177-3AD203B41FA5}">
                      <a16:colId xmlns:a16="http://schemas.microsoft.com/office/drawing/2014/main" val="357242692"/>
                    </a:ext>
                  </a:extLst>
                </a:gridCol>
                <a:gridCol w="3667534">
                  <a:extLst>
                    <a:ext uri="{9D8B030D-6E8A-4147-A177-3AD203B41FA5}">
                      <a16:colId xmlns:a16="http://schemas.microsoft.com/office/drawing/2014/main" val="1017174509"/>
                    </a:ext>
                  </a:extLst>
                </a:gridCol>
              </a:tblGrid>
              <a:tr h="0">
                <a:tc>
                  <a:txBody>
                    <a:bodyPr/>
                    <a:lstStyle/>
                    <a:p>
                      <a:pPr>
                        <a:lnSpc>
                          <a:spcPct val="107000"/>
                        </a:lnSpc>
                        <a:spcAft>
                          <a:spcPts val="0"/>
                        </a:spcAft>
                      </a:pPr>
                      <a:r>
                        <a:rPr lang="en-GB" sz="2000" dirty="0">
                          <a:effectLst/>
                        </a:rPr>
                        <a:t>Boys better at…</a:t>
                      </a:r>
                    </a:p>
                    <a:p>
                      <a:pPr>
                        <a:lnSpc>
                          <a:spcPct val="107000"/>
                        </a:lnSpc>
                        <a:spcAft>
                          <a:spcPts val="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Girls better at…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277167"/>
                  </a:ext>
                </a:extLst>
              </a:tr>
              <a:tr h="0">
                <a:tc>
                  <a:txBody>
                    <a:bodyPr/>
                    <a:lstStyle/>
                    <a:p>
                      <a:pPr>
                        <a:lnSpc>
                          <a:spcPct val="107000"/>
                        </a:lnSpc>
                        <a:spcAft>
                          <a:spcPts val="0"/>
                        </a:spcAft>
                      </a:pPr>
                      <a:r>
                        <a:rPr lang="en-GB" sz="1200" dirty="0">
                          <a:effectLst/>
                        </a:rPr>
                        <a:t> </a:t>
                      </a:r>
                      <a:endParaRPr lang="en-GB" sz="1100" dirty="0">
                        <a:effectLst/>
                      </a:endParaRPr>
                    </a:p>
                    <a:p>
                      <a:pPr>
                        <a:lnSpc>
                          <a:spcPct val="107000"/>
                        </a:lnSpc>
                        <a:spcAft>
                          <a:spcPts val="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nSpc>
                          <a:spcPct val="107000"/>
                        </a:lnSpc>
                        <a:spcAft>
                          <a:spcPts val="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948234680"/>
                  </a:ext>
                </a:extLst>
              </a:tr>
              <a:tr h="0">
                <a:tc>
                  <a:txBody>
                    <a:bodyPr/>
                    <a:lstStyle/>
                    <a:p>
                      <a:pPr>
                        <a:lnSpc>
                          <a:spcPct val="107000"/>
                        </a:lnSpc>
                        <a:spcAft>
                          <a:spcPts val="0"/>
                        </a:spcAft>
                      </a:pPr>
                      <a:r>
                        <a:rPr lang="en-GB" sz="1200" dirty="0">
                          <a:effectLst/>
                        </a:rPr>
                        <a:t> </a:t>
                      </a:r>
                      <a:endParaRPr lang="en-GB" sz="1100" dirty="0">
                        <a:effectLst/>
                      </a:endParaRPr>
                    </a:p>
                    <a:p>
                      <a:pPr>
                        <a:lnSpc>
                          <a:spcPct val="107000"/>
                        </a:lnSpc>
                        <a:spcAft>
                          <a:spcPts val="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nSpc>
                          <a:spcPct val="107000"/>
                        </a:lnSpc>
                        <a:spcAft>
                          <a:spcPts val="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684365769"/>
                  </a:ext>
                </a:extLst>
              </a:tr>
              <a:tr h="0">
                <a:tc>
                  <a:txBody>
                    <a:bodyPr/>
                    <a:lstStyle/>
                    <a:p>
                      <a:pPr>
                        <a:lnSpc>
                          <a:spcPct val="107000"/>
                        </a:lnSpc>
                        <a:spcAft>
                          <a:spcPts val="0"/>
                        </a:spcAft>
                      </a:pPr>
                      <a:r>
                        <a:rPr lang="en-GB" sz="1200" dirty="0">
                          <a:effectLst/>
                        </a:rPr>
                        <a:t> </a:t>
                      </a:r>
                      <a:endParaRPr lang="en-GB" sz="1100" dirty="0">
                        <a:effectLst/>
                      </a:endParaRPr>
                    </a:p>
                    <a:p>
                      <a:pPr>
                        <a:lnSpc>
                          <a:spcPct val="107000"/>
                        </a:lnSpc>
                        <a:spcAft>
                          <a:spcPts val="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nSpc>
                          <a:spcPct val="107000"/>
                        </a:lnSpc>
                        <a:spcAft>
                          <a:spcPts val="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3581529644"/>
                  </a:ext>
                </a:extLst>
              </a:tr>
            </a:tbl>
          </a:graphicData>
        </a:graphic>
      </p:graphicFrame>
      <p:sp>
        <p:nvSpPr>
          <p:cNvPr id="10" name="TextBox 9">
            <a:extLst>
              <a:ext uri="{FF2B5EF4-FFF2-40B4-BE49-F238E27FC236}">
                <a16:creationId xmlns:a16="http://schemas.microsoft.com/office/drawing/2014/main" id="{032BF613-0AFE-47DC-82A0-EAF4074CA16E}"/>
              </a:ext>
            </a:extLst>
          </p:cNvPr>
          <p:cNvSpPr txBox="1"/>
          <p:nvPr/>
        </p:nvSpPr>
        <p:spPr>
          <a:xfrm>
            <a:off x="563184" y="4440784"/>
            <a:ext cx="7777327" cy="1754326"/>
          </a:xfrm>
          <a:prstGeom prst="rect">
            <a:avLst/>
          </a:prstGeom>
          <a:noFill/>
        </p:spPr>
        <p:txBody>
          <a:bodyPr wrap="square" rtlCol="0">
            <a:spAutoFit/>
          </a:bodyPr>
          <a:lstStyle/>
          <a:p>
            <a:r>
              <a:rPr lang="en-GB" dirty="0"/>
              <a:t>See if you can come up with three things in each of the two columns. Think about physicality and strength, about brainpower, about emotional abilities such as caring for others, friendships, bravery, and other qualities and abilities. Underline your three strongest points in the table, the ones you think you could say lots about.</a:t>
            </a:r>
          </a:p>
          <a:p>
            <a:endParaRPr lang="en-GB" dirty="0"/>
          </a:p>
        </p:txBody>
      </p:sp>
    </p:spTree>
    <p:extLst>
      <p:ext uri="{BB962C8B-B14F-4D97-AF65-F5344CB8AC3E}">
        <p14:creationId xmlns:p14="http://schemas.microsoft.com/office/powerpoint/2010/main" val="53946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90868A73-07CE-4540-AB1D-447755160E8F}"/>
              </a:ext>
            </a:extLst>
          </p:cNvPr>
          <p:cNvSpPr txBox="1"/>
          <p:nvPr/>
        </p:nvSpPr>
        <p:spPr>
          <a:xfrm>
            <a:off x="557784" y="750112"/>
            <a:ext cx="8028432" cy="5078313"/>
          </a:xfrm>
          <a:prstGeom prst="rect">
            <a:avLst/>
          </a:prstGeom>
          <a:noFill/>
        </p:spPr>
        <p:txBody>
          <a:bodyPr wrap="square" rtlCol="0">
            <a:spAutoFit/>
          </a:bodyPr>
          <a:lstStyle/>
          <a:p>
            <a:r>
              <a:rPr lang="en-GB" dirty="0"/>
              <a:t>Now construct your article like this:</a:t>
            </a:r>
          </a:p>
          <a:p>
            <a:endParaRPr lang="en-GB" dirty="0"/>
          </a:p>
          <a:p>
            <a:r>
              <a:rPr lang="en-GB" b="1" dirty="0"/>
              <a:t>First paragraph</a:t>
            </a:r>
            <a:r>
              <a:rPr lang="en-GB" dirty="0"/>
              <a:t>: Explain what ‘better’ means to you. What qualities and abilities will you be considering in your article?</a:t>
            </a:r>
          </a:p>
          <a:p>
            <a:endParaRPr lang="en-GB" dirty="0"/>
          </a:p>
          <a:p>
            <a:r>
              <a:rPr lang="en-GB" b="1" dirty="0"/>
              <a:t>Second paragraph</a:t>
            </a:r>
            <a:r>
              <a:rPr lang="en-GB" dirty="0"/>
              <a:t>: Select one of your points in the table and develop it, using examples and anecdotes (personal experience)</a:t>
            </a:r>
          </a:p>
          <a:p>
            <a:endParaRPr lang="en-GB" dirty="0"/>
          </a:p>
          <a:p>
            <a:r>
              <a:rPr lang="en-GB" b="1" dirty="0"/>
              <a:t>Third paragraph</a:t>
            </a:r>
            <a:r>
              <a:rPr lang="en-GB" dirty="0"/>
              <a:t>: Another point from your table and develop as before.</a:t>
            </a:r>
          </a:p>
          <a:p>
            <a:endParaRPr lang="en-GB" dirty="0"/>
          </a:p>
          <a:p>
            <a:r>
              <a:rPr lang="en-GB" b="1" dirty="0"/>
              <a:t>Fourth paragraph</a:t>
            </a:r>
            <a:r>
              <a:rPr lang="en-GB" dirty="0"/>
              <a:t>: A third point from your table and develop it.</a:t>
            </a:r>
          </a:p>
          <a:p>
            <a:endParaRPr lang="en-GB" dirty="0"/>
          </a:p>
          <a:p>
            <a:r>
              <a:rPr lang="en-GB" b="1" dirty="0"/>
              <a:t>Final paragraph</a:t>
            </a:r>
            <a:r>
              <a:rPr lang="en-GB" dirty="0"/>
              <a:t>: Give an answer to the question in the title and explain why this article supports your decision. If you have come to the conclusion that neither is better, explain why. (You could mention the fact that girls and boys are often encouraged to compete against each other and maybe this is not always a good thing.)</a:t>
            </a:r>
          </a:p>
          <a:p>
            <a:endParaRPr lang="en-GB" dirty="0"/>
          </a:p>
        </p:txBody>
      </p:sp>
    </p:spTree>
    <p:extLst>
      <p:ext uri="{BB962C8B-B14F-4D97-AF65-F5344CB8AC3E}">
        <p14:creationId xmlns:p14="http://schemas.microsoft.com/office/powerpoint/2010/main" val="3997666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5" name="Picture 4">
            <a:extLst>
              <a:ext uri="{FF2B5EF4-FFF2-40B4-BE49-F238E27FC236}">
                <a16:creationId xmlns:a16="http://schemas.microsoft.com/office/drawing/2014/main" id="{FD82894F-1028-4F41-87AF-CCB6CC6074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45054"/>
            <a:ext cx="9144000" cy="1293019"/>
          </a:xfrm>
          <a:prstGeom prst="rect">
            <a:avLst/>
          </a:prstGeom>
        </p:spPr>
      </p:pic>
      <p:sp>
        <p:nvSpPr>
          <p:cNvPr id="2" name="Rectangle 1">
            <a:extLst>
              <a:ext uri="{FF2B5EF4-FFF2-40B4-BE49-F238E27FC236}">
                <a16:creationId xmlns:a16="http://schemas.microsoft.com/office/drawing/2014/main" id="{F5D034E1-1C9E-4B12-89CB-1F7833D9EFEC}"/>
              </a:ext>
            </a:extLst>
          </p:cNvPr>
          <p:cNvSpPr/>
          <p:nvPr/>
        </p:nvSpPr>
        <p:spPr>
          <a:xfrm>
            <a:off x="2744192" y="5706897"/>
            <a:ext cx="3655616" cy="369332"/>
          </a:xfrm>
          <a:prstGeom prst="rect">
            <a:avLst/>
          </a:prstGeom>
        </p:spPr>
        <p:txBody>
          <a:bodyPr wrap="none">
            <a:spAutoFit/>
          </a:bodyPr>
          <a:lstStyle/>
          <a:p>
            <a:pPr algn="ctr"/>
            <a:r>
              <a:rPr lang="en-GB" dirty="0"/>
              <a:t>Resource created by Jo Cotterill 2018</a:t>
            </a:r>
          </a:p>
        </p:txBody>
      </p:sp>
      <p:sp>
        <p:nvSpPr>
          <p:cNvPr id="6" name="TextBox 5">
            <a:extLst>
              <a:ext uri="{FF2B5EF4-FFF2-40B4-BE49-F238E27FC236}">
                <a16:creationId xmlns:a16="http://schemas.microsoft.com/office/drawing/2014/main" id="{98E3E71E-959E-46B9-990C-EA27E5413092}"/>
              </a:ext>
            </a:extLst>
          </p:cNvPr>
          <p:cNvSpPr txBox="1"/>
          <p:nvPr/>
        </p:nvSpPr>
        <p:spPr>
          <a:xfrm>
            <a:off x="860611" y="1351330"/>
            <a:ext cx="7422777" cy="2862322"/>
          </a:xfrm>
          <a:prstGeom prst="rect">
            <a:avLst/>
          </a:prstGeom>
          <a:noFill/>
        </p:spPr>
        <p:txBody>
          <a:bodyPr wrap="square" rtlCol="0">
            <a:spAutoFit/>
          </a:bodyPr>
          <a:lstStyle/>
          <a:p>
            <a:r>
              <a:rPr lang="en-GB" dirty="0"/>
              <a:t>Check your article carefully for grammar and spelling errors. </a:t>
            </a:r>
          </a:p>
          <a:p>
            <a:endParaRPr lang="en-GB" dirty="0"/>
          </a:p>
          <a:p>
            <a:r>
              <a:rPr lang="en-GB" dirty="0"/>
              <a:t>Extended task: How do you think the following characters would answer the question about whether girls or boys are better?</a:t>
            </a:r>
          </a:p>
          <a:p>
            <a:endParaRPr lang="en-GB" dirty="0"/>
          </a:p>
          <a:p>
            <a:pPr marL="285750" indent="-285750">
              <a:buFont typeface="Arial" panose="020B0604020202020204" pitchFamily="34" charset="0"/>
              <a:buChar char="•"/>
            </a:pPr>
            <a:r>
              <a:rPr lang="en-GB" dirty="0"/>
              <a:t>Jelly’s mum</a:t>
            </a:r>
          </a:p>
          <a:p>
            <a:pPr marL="285750" indent="-285750">
              <a:buFont typeface="Arial" panose="020B0604020202020204" pitchFamily="34" charset="0"/>
              <a:buChar char="•"/>
            </a:pPr>
            <a:r>
              <a:rPr lang="en-GB" dirty="0"/>
              <a:t>Lennon</a:t>
            </a:r>
          </a:p>
          <a:p>
            <a:pPr marL="285750" indent="-285750">
              <a:buFont typeface="Arial" panose="020B0604020202020204" pitchFamily="34" charset="0"/>
              <a:buChar char="•"/>
            </a:pPr>
            <a:r>
              <a:rPr lang="en-GB" dirty="0"/>
              <a:t>Grandad</a:t>
            </a:r>
          </a:p>
          <a:p>
            <a:pPr marL="285750" indent="-285750">
              <a:buFont typeface="Arial" panose="020B0604020202020204" pitchFamily="34" charset="0"/>
              <a:buChar char="•"/>
            </a:pPr>
            <a:r>
              <a:rPr lang="en-GB" dirty="0" err="1"/>
              <a:t>Kayma</a:t>
            </a:r>
            <a:endParaRPr lang="en-GB" dirty="0"/>
          </a:p>
          <a:p>
            <a:endParaRPr lang="en-GB" dirty="0"/>
          </a:p>
        </p:txBody>
      </p:sp>
    </p:spTree>
    <p:extLst>
      <p:ext uri="{BB962C8B-B14F-4D97-AF65-F5344CB8AC3E}">
        <p14:creationId xmlns:p14="http://schemas.microsoft.com/office/powerpoint/2010/main" val="18165179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216</TotalTime>
  <Words>320</Words>
  <Application>Microsoft Office PowerPoint</Application>
  <PresentationFormat>On-screen Show (4:3)</PresentationFormat>
  <Paragraphs>44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Cotterill</dc:creator>
  <cp:lastModifiedBy>Joanna Cotterill</cp:lastModifiedBy>
  <cp:revision>4</cp:revision>
  <dcterms:created xsi:type="dcterms:W3CDTF">2018-09-12T11:05:33Z</dcterms:created>
  <dcterms:modified xsi:type="dcterms:W3CDTF">2018-09-23T13:05:15Z</dcterms:modified>
</cp:coreProperties>
</file>