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82" r:id="rId3"/>
    <p:sldId id="283" r:id="rId4"/>
    <p:sldId id="285" r:id="rId5"/>
    <p:sldId id="28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3" autoAdjust="0"/>
    <p:restoredTop sz="94660"/>
  </p:normalViewPr>
  <p:slideViewPr>
    <p:cSldViewPr snapToGrid="0">
      <p:cViewPr varScale="1">
        <p:scale>
          <a:sx n="107" d="100"/>
          <a:sy n="107"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00111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4665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4437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6152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C32A80-2613-4352-B034-F4A99D986D8A}" type="datetimeFigureOut">
              <a:rPr lang="en-GB" smtClean="0"/>
              <a:t>23/09/2018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7957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C32A80-2613-4352-B034-F4A99D986D8A}" type="datetimeFigureOut">
              <a:rPr lang="en-GB" smtClean="0"/>
              <a:t>23/09/2018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80861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32A80-2613-4352-B034-F4A99D986D8A}" type="datetimeFigureOut">
              <a:rPr lang="en-GB" smtClean="0"/>
              <a:t>23/09/2018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178887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334475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C32A80-2613-4352-B034-F4A99D986D8A}" type="datetimeFigureOut">
              <a:rPr lang="en-GB" smtClean="0"/>
              <a:t>23/09/2018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18141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42440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C32A80-2613-4352-B034-F4A99D986D8A}" type="datetimeFigureOut">
              <a:rPr lang="en-GB" smtClean="0"/>
              <a:t>23/09/2018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525995-1CF6-483F-8594-9FAF0370F5CF}" type="slidenum">
              <a:rPr lang="en-GB" smtClean="0"/>
              <a:t>‹#›</a:t>
            </a:fld>
            <a:endParaRPr lang="en-GB"/>
          </a:p>
        </p:txBody>
      </p:sp>
    </p:spTree>
    <p:extLst>
      <p:ext uri="{BB962C8B-B14F-4D97-AF65-F5344CB8AC3E}">
        <p14:creationId xmlns:p14="http://schemas.microsoft.com/office/powerpoint/2010/main" val="229136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32A80-2613-4352-B034-F4A99D986D8A}" type="datetimeFigureOut">
              <a:rPr lang="en-GB" smtClean="0"/>
              <a:t>23/09/2018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25995-1CF6-483F-8594-9FAF0370F5CF}" type="slidenum">
              <a:rPr lang="en-GB" smtClean="0"/>
              <a:t>‹#›</a:t>
            </a:fld>
            <a:endParaRPr lang="en-GB"/>
          </a:p>
        </p:txBody>
      </p:sp>
    </p:spTree>
    <p:extLst>
      <p:ext uri="{BB962C8B-B14F-4D97-AF65-F5344CB8AC3E}">
        <p14:creationId xmlns:p14="http://schemas.microsoft.com/office/powerpoint/2010/main" val="212009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AD28DB3A-DB34-485A-BD54-2A25EF346771}"/>
              </a:ext>
            </a:extLst>
          </p:cNvPr>
          <p:cNvSpPr txBox="1"/>
          <p:nvPr/>
        </p:nvSpPr>
        <p:spPr>
          <a:xfrm>
            <a:off x="2667000" y="3429000"/>
            <a:ext cx="3810000" cy="830997"/>
          </a:xfrm>
          <a:prstGeom prst="rect">
            <a:avLst/>
          </a:prstGeom>
          <a:noFill/>
        </p:spPr>
        <p:txBody>
          <a:bodyPr wrap="square" rtlCol="0">
            <a:spAutoFit/>
          </a:bodyPr>
          <a:lstStyle/>
          <a:p>
            <a:pPr algn="ctr"/>
            <a:r>
              <a:rPr lang="en-GB" sz="4800" b="1" dirty="0"/>
              <a:t>English Idioms</a:t>
            </a:r>
          </a:p>
        </p:txBody>
      </p:sp>
      <p:pic>
        <p:nvPicPr>
          <p:cNvPr id="5" name="Picture 4">
            <a:extLst>
              <a:ext uri="{FF2B5EF4-FFF2-40B4-BE49-F238E27FC236}">
                <a16:creationId xmlns:a16="http://schemas.microsoft.com/office/drawing/2014/main" id="{59FEB4EC-D42D-4E79-8651-16EE708F22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847" y="1768695"/>
            <a:ext cx="1660306" cy="1660306"/>
          </a:xfrm>
          <a:prstGeom prst="rect">
            <a:avLst/>
          </a:prstGeom>
        </p:spPr>
      </p:pic>
    </p:spTree>
    <p:extLst>
      <p:ext uri="{BB962C8B-B14F-4D97-AF65-F5344CB8AC3E}">
        <p14:creationId xmlns:p14="http://schemas.microsoft.com/office/powerpoint/2010/main" val="3869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Rectangle 1">
            <a:extLst>
              <a:ext uri="{FF2B5EF4-FFF2-40B4-BE49-F238E27FC236}">
                <a16:creationId xmlns:a16="http://schemas.microsoft.com/office/drawing/2014/main" id="{D69A93C7-C0C6-4CA2-8793-D2F0E7C1792F}"/>
              </a:ext>
            </a:extLst>
          </p:cNvPr>
          <p:cNvSpPr/>
          <p:nvPr/>
        </p:nvSpPr>
        <p:spPr>
          <a:xfrm>
            <a:off x="1109382" y="1288722"/>
            <a:ext cx="6925235" cy="4001095"/>
          </a:xfrm>
          <a:prstGeom prst="rect">
            <a:avLst/>
          </a:prstGeom>
        </p:spPr>
        <p:txBody>
          <a:bodyPr wrap="square">
            <a:spAutoFit/>
          </a:bodyPr>
          <a:lstStyle/>
          <a:p>
            <a:r>
              <a:rPr lang="en-GB" sz="2000" dirty="0">
                <a:latin typeface="Calibri" panose="020F0502020204030204" pitchFamily="34" charset="0"/>
                <a:ea typeface="Calibri" panose="020F0502020204030204" pitchFamily="34" charset="0"/>
                <a:cs typeface="Times New Roman" panose="02020603050405020304" pitchFamily="18" charset="0"/>
              </a:rPr>
              <a:t>No, not idiots, idioms!</a:t>
            </a:r>
          </a:p>
          <a:p>
            <a:endParaRPr lang="en-GB" sz="2000" b="1" dirty="0">
              <a:latin typeface="Calibri" panose="020F0502020204030204" pitchFamily="34" charset="0"/>
              <a:ea typeface="Calibri" panose="020F0502020204030204" pitchFamily="34" charset="0"/>
              <a:cs typeface="Times New Roman" panose="02020603050405020304" pitchFamily="18" charset="0"/>
            </a:endParaRPr>
          </a:p>
          <a:p>
            <a:r>
              <a:rPr lang="en-GB" sz="3200" b="1" dirty="0">
                <a:latin typeface="Calibri" panose="020F0502020204030204" pitchFamily="34" charset="0"/>
                <a:ea typeface="Calibri" panose="020F0502020204030204" pitchFamily="34" charset="0"/>
                <a:cs typeface="Times New Roman" panose="02020603050405020304" pitchFamily="18" charset="0"/>
              </a:rPr>
              <a:t>Idiom</a:t>
            </a:r>
            <a:r>
              <a:rPr lang="en-GB" sz="3200" dirty="0">
                <a:latin typeface="Calibri" panose="020F0502020204030204" pitchFamily="34" charset="0"/>
                <a:ea typeface="Calibri" panose="020F0502020204030204" pitchFamily="34" charset="0"/>
                <a:cs typeface="Times New Roman" panose="02020603050405020304" pitchFamily="18" charset="0"/>
              </a:rPr>
              <a:t>: a group of words having a meaning that is separate from their literal meaning.</a:t>
            </a:r>
          </a:p>
          <a:p>
            <a:endParaRPr lang="en-GB" sz="2000" dirty="0">
              <a:latin typeface="Calibri" panose="020F0502020204030204" pitchFamily="34" charset="0"/>
              <a:cs typeface="Times New Roman" panose="02020603050405020304" pitchFamily="18" charset="0"/>
            </a:endParaRPr>
          </a:p>
          <a:p>
            <a:endParaRPr lang="en-GB" sz="2000" dirty="0">
              <a:latin typeface="Calibri" panose="020F0502020204030204" pitchFamily="34" charset="0"/>
              <a:cs typeface="Times New Roman" panose="02020603050405020304" pitchFamily="18" charset="0"/>
            </a:endParaRPr>
          </a:p>
          <a:p>
            <a:r>
              <a:rPr lang="en-GB" sz="2000" dirty="0"/>
              <a:t>It’s almost impossible to guess the meaning behind an idiom if you don’t already know it. The English language is </a:t>
            </a:r>
            <a:r>
              <a:rPr lang="en-GB" sz="2000" i="1" dirty="0"/>
              <a:t>full</a:t>
            </a:r>
            <a:r>
              <a:rPr lang="en-GB" sz="2000" dirty="0"/>
              <a:t> of idioms; that’s one reason why it’s such a difficult language to learn. </a:t>
            </a:r>
          </a:p>
          <a:p>
            <a:endParaRPr lang="en-GB" dirty="0"/>
          </a:p>
        </p:txBody>
      </p:sp>
    </p:spTree>
    <p:extLst>
      <p:ext uri="{BB962C8B-B14F-4D97-AF65-F5344CB8AC3E}">
        <p14:creationId xmlns:p14="http://schemas.microsoft.com/office/powerpoint/2010/main" val="187606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Rectangle 1">
            <a:extLst>
              <a:ext uri="{FF2B5EF4-FFF2-40B4-BE49-F238E27FC236}">
                <a16:creationId xmlns:a16="http://schemas.microsoft.com/office/drawing/2014/main" id="{2CD21D4D-8476-4826-B7DD-9B2A68A953E6}"/>
              </a:ext>
            </a:extLst>
          </p:cNvPr>
          <p:cNvSpPr/>
          <p:nvPr/>
        </p:nvSpPr>
        <p:spPr>
          <a:xfrm>
            <a:off x="1053353" y="1703014"/>
            <a:ext cx="7037294" cy="3451971"/>
          </a:xfrm>
          <a:prstGeom prst="rect">
            <a:avLst/>
          </a:prstGeom>
        </p:spPr>
        <p:txBody>
          <a:bodyPr wrap="square">
            <a:spAutoFit/>
          </a:bodyPr>
          <a:lstStyle/>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In Chapter 29, Grandad says to Jelly, ‘Cat got your tongue?’ which he then explains means ‘you’re very quiet’. </a:t>
            </a:r>
          </a:p>
          <a:p>
            <a:pPr>
              <a:lnSpc>
                <a:spcPct val="107000"/>
              </a:lnSpc>
              <a:spcAft>
                <a:spcPts val="800"/>
              </a:spcAft>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Nobody quite knows where the saying ‘cat got your tongue’ came from. Some people think it has to do with witches’ cats, while others say it comes from a whip called the cat-o-nine-tails. </a:t>
            </a:r>
          </a:p>
          <a:p>
            <a:pPr>
              <a:lnSpc>
                <a:spcPct val="107000"/>
              </a:lnSpc>
              <a:spcAft>
                <a:spcPts val="800"/>
              </a:spcAft>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Wherever it came from, it’s one of those random sayings that became part of English because people used it a lot.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946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46B254D-0AFC-40A4-A293-C2C7206F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8611"/>
            <a:ext cx="9144000" cy="167640"/>
          </a:xfrm>
          <a:prstGeom prst="rect">
            <a:avLst/>
          </a:prstGeom>
        </p:spPr>
      </p:pic>
      <p:sp>
        <p:nvSpPr>
          <p:cNvPr id="2" name="TextBox 1">
            <a:extLst>
              <a:ext uri="{FF2B5EF4-FFF2-40B4-BE49-F238E27FC236}">
                <a16:creationId xmlns:a16="http://schemas.microsoft.com/office/drawing/2014/main" id="{75A854CF-80EE-4949-A36D-8DA44F18F99E}"/>
              </a:ext>
            </a:extLst>
          </p:cNvPr>
          <p:cNvSpPr txBox="1"/>
          <p:nvPr/>
        </p:nvSpPr>
        <p:spPr>
          <a:xfrm>
            <a:off x="636494" y="801453"/>
            <a:ext cx="5423647" cy="461665"/>
          </a:xfrm>
          <a:prstGeom prst="rect">
            <a:avLst/>
          </a:prstGeom>
          <a:noFill/>
        </p:spPr>
        <p:txBody>
          <a:bodyPr wrap="square" rtlCol="0">
            <a:spAutoFit/>
          </a:bodyPr>
          <a:lstStyle/>
          <a:p>
            <a:r>
              <a:rPr lang="en-GB" sz="2400" dirty="0"/>
              <a:t>How many of these idioms do you know? </a:t>
            </a:r>
          </a:p>
        </p:txBody>
      </p:sp>
      <p:sp>
        <p:nvSpPr>
          <p:cNvPr id="5" name="TextBox 4">
            <a:extLst>
              <a:ext uri="{FF2B5EF4-FFF2-40B4-BE49-F238E27FC236}">
                <a16:creationId xmlns:a16="http://schemas.microsoft.com/office/drawing/2014/main" id="{6073D84D-414A-4E80-A8B0-61999F6BBF50}"/>
              </a:ext>
            </a:extLst>
          </p:cNvPr>
          <p:cNvSpPr txBox="1"/>
          <p:nvPr/>
        </p:nvSpPr>
        <p:spPr>
          <a:xfrm>
            <a:off x="839647" y="1520725"/>
            <a:ext cx="1903553" cy="707886"/>
          </a:xfrm>
          <a:prstGeom prst="rect">
            <a:avLst/>
          </a:prstGeom>
          <a:solidFill>
            <a:schemeClr val="accent4">
              <a:lumMod val="20000"/>
              <a:lumOff val="80000"/>
            </a:schemeClr>
          </a:solidFill>
        </p:spPr>
        <p:txBody>
          <a:bodyPr wrap="square" rtlCol="0">
            <a:spAutoFit/>
          </a:bodyPr>
          <a:lstStyle/>
          <a:p>
            <a:r>
              <a:rPr lang="en-GB" sz="2000" dirty="0"/>
              <a:t>Don’t you look </a:t>
            </a:r>
            <a:r>
              <a:rPr lang="en-GB" sz="2000" b="1" dirty="0"/>
              <a:t>the bee’s knees!</a:t>
            </a:r>
            <a:endParaRPr lang="en-GB" sz="2000" dirty="0"/>
          </a:p>
        </p:txBody>
      </p:sp>
      <p:sp>
        <p:nvSpPr>
          <p:cNvPr id="6" name="TextBox 5">
            <a:extLst>
              <a:ext uri="{FF2B5EF4-FFF2-40B4-BE49-F238E27FC236}">
                <a16:creationId xmlns:a16="http://schemas.microsoft.com/office/drawing/2014/main" id="{87E480CB-C18C-4D8A-9702-2A7D10C6D97A}"/>
              </a:ext>
            </a:extLst>
          </p:cNvPr>
          <p:cNvSpPr txBox="1"/>
          <p:nvPr/>
        </p:nvSpPr>
        <p:spPr>
          <a:xfrm>
            <a:off x="5262283" y="1411462"/>
            <a:ext cx="3209364" cy="707886"/>
          </a:xfrm>
          <a:prstGeom prst="rect">
            <a:avLst/>
          </a:prstGeom>
          <a:solidFill>
            <a:schemeClr val="accent4">
              <a:lumMod val="20000"/>
              <a:lumOff val="80000"/>
            </a:schemeClr>
          </a:solidFill>
        </p:spPr>
        <p:txBody>
          <a:bodyPr wrap="square" rtlCol="0">
            <a:spAutoFit/>
          </a:bodyPr>
          <a:lstStyle/>
          <a:p>
            <a:r>
              <a:rPr lang="en-GB" sz="2000" dirty="0"/>
              <a:t>Line up the ball, take the kick, and </a:t>
            </a:r>
            <a:r>
              <a:rPr lang="en-GB" sz="2000" b="1" dirty="0"/>
              <a:t>Bob’s your uncle</a:t>
            </a:r>
            <a:r>
              <a:rPr lang="en-GB" sz="2000" dirty="0"/>
              <a:t>!</a:t>
            </a:r>
          </a:p>
        </p:txBody>
      </p:sp>
      <p:sp>
        <p:nvSpPr>
          <p:cNvPr id="7" name="TextBox 6">
            <a:extLst>
              <a:ext uri="{FF2B5EF4-FFF2-40B4-BE49-F238E27FC236}">
                <a16:creationId xmlns:a16="http://schemas.microsoft.com/office/drawing/2014/main" id="{DD64099B-0B9A-4FD6-B331-888DF9B29C7E}"/>
              </a:ext>
            </a:extLst>
          </p:cNvPr>
          <p:cNvSpPr txBox="1"/>
          <p:nvPr/>
        </p:nvSpPr>
        <p:spPr>
          <a:xfrm>
            <a:off x="672497" y="3438247"/>
            <a:ext cx="2492190" cy="707886"/>
          </a:xfrm>
          <a:prstGeom prst="rect">
            <a:avLst/>
          </a:prstGeom>
          <a:solidFill>
            <a:schemeClr val="accent4">
              <a:lumMod val="20000"/>
              <a:lumOff val="80000"/>
            </a:schemeClr>
          </a:solidFill>
        </p:spPr>
        <p:txBody>
          <a:bodyPr wrap="square" rtlCol="0">
            <a:spAutoFit/>
          </a:bodyPr>
          <a:lstStyle/>
          <a:p>
            <a:r>
              <a:rPr lang="en-GB" sz="2000" dirty="0"/>
              <a:t>That new watch must have </a:t>
            </a:r>
            <a:r>
              <a:rPr lang="en-GB" sz="2000" b="1" dirty="0"/>
              <a:t>cost a bomb</a:t>
            </a:r>
            <a:r>
              <a:rPr lang="en-GB" sz="2000" dirty="0"/>
              <a:t>.</a:t>
            </a:r>
          </a:p>
        </p:txBody>
      </p:sp>
      <p:sp>
        <p:nvSpPr>
          <p:cNvPr id="8" name="TextBox 7">
            <a:extLst>
              <a:ext uri="{FF2B5EF4-FFF2-40B4-BE49-F238E27FC236}">
                <a16:creationId xmlns:a16="http://schemas.microsoft.com/office/drawing/2014/main" id="{84E7A389-7758-4157-A029-164E6E8CA9BD}"/>
              </a:ext>
            </a:extLst>
          </p:cNvPr>
          <p:cNvSpPr txBox="1"/>
          <p:nvPr/>
        </p:nvSpPr>
        <p:spPr>
          <a:xfrm>
            <a:off x="3445484" y="2321774"/>
            <a:ext cx="1595573" cy="1015663"/>
          </a:xfrm>
          <a:prstGeom prst="rect">
            <a:avLst/>
          </a:prstGeom>
          <a:solidFill>
            <a:schemeClr val="accent4">
              <a:lumMod val="20000"/>
              <a:lumOff val="80000"/>
            </a:schemeClr>
          </a:solidFill>
        </p:spPr>
        <p:txBody>
          <a:bodyPr wrap="square" rtlCol="0">
            <a:spAutoFit/>
          </a:bodyPr>
          <a:lstStyle/>
          <a:p>
            <a:r>
              <a:rPr lang="en-GB" sz="2000" dirty="0"/>
              <a:t>Wow, you’re </a:t>
            </a:r>
            <a:r>
              <a:rPr lang="en-GB" sz="2000" b="1" dirty="0"/>
              <a:t>full of beans</a:t>
            </a:r>
            <a:r>
              <a:rPr lang="en-GB" sz="2000" dirty="0"/>
              <a:t> today.</a:t>
            </a:r>
          </a:p>
        </p:txBody>
      </p:sp>
      <p:sp>
        <p:nvSpPr>
          <p:cNvPr id="9" name="TextBox 8">
            <a:extLst>
              <a:ext uri="{FF2B5EF4-FFF2-40B4-BE49-F238E27FC236}">
                <a16:creationId xmlns:a16="http://schemas.microsoft.com/office/drawing/2014/main" id="{18B89953-EEDE-45F3-8DDC-80A7DB0529CD}"/>
              </a:ext>
            </a:extLst>
          </p:cNvPr>
          <p:cNvSpPr txBox="1"/>
          <p:nvPr/>
        </p:nvSpPr>
        <p:spPr>
          <a:xfrm>
            <a:off x="5844988" y="3078828"/>
            <a:ext cx="2259105" cy="707886"/>
          </a:xfrm>
          <a:prstGeom prst="rect">
            <a:avLst/>
          </a:prstGeom>
          <a:solidFill>
            <a:schemeClr val="accent4">
              <a:lumMod val="20000"/>
              <a:lumOff val="80000"/>
            </a:schemeClr>
          </a:solidFill>
        </p:spPr>
        <p:txBody>
          <a:bodyPr wrap="square" rtlCol="0">
            <a:spAutoFit/>
          </a:bodyPr>
          <a:lstStyle/>
          <a:p>
            <a:r>
              <a:rPr lang="en-GB" sz="2000" dirty="0"/>
              <a:t>Oh no, it’s all gone </a:t>
            </a:r>
            <a:r>
              <a:rPr lang="en-GB" sz="2000" b="1" dirty="0"/>
              <a:t>pear-shaped</a:t>
            </a:r>
            <a:r>
              <a:rPr lang="en-GB" sz="2000" dirty="0"/>
              <a:t>.</a:t>
            </a:r>
          </a:p>
        </p:txBody>
      </p:sp>
      <p:sp>
        <p:nvSpPr>
          <p:cNvPr id="10" name="TextBox 9">
            <a:extLst>
              <a:ext uri="{FF2B5EF4-FFF2-40B4-BE49-F238E27FC236}">
                <a16:creationId xmlns:a16="http://schemas.microsoft.com/office/drawing/2014/main" id="{04BC9B04-8634-417F-8606-2E2232BB8606}"/>
              </a:ext>
            </a:extLst>
          </p:cNvPr>
          <p:cNvSpPr txBox="1"/>
          <p:nvPr/>
        </p:nvSpPr>
        <p:spPr>
          <a:xfrm>
            <a:off x="1667581" y="4809289"/>
            <a:ext cx="2151238" cy="1015663"/>
          </a:xfrm>
          <a:prstGeom prst="rect">
            <a:avLst/>
          </a:prstGeom>
          <a:solidFill>
            <a:schemeClr val="accent4">
              <a:lumMod val="20000"/>
              <a:lumOff val="80000"/>
            </a:schemeClr>
          </a:solidFill>
        </p:spPr>
        <p:txBody>
          <a:bodyPr wrap="square" rtlCol="0">
            <a:spAutoFit/>
          </a:bodyPr>
          <a:lstStyle/>
          <a:p>
            <a:r>
              <a:rPr lang="en-GB" sz="2000" dirty="0"/>
              <a:t>I’m </a:t>
            </a:r>
            <a:r>
              <a:rPr lang="en-GB" sz="2000" b="1" dirty="0"/>
              <a:t>at a loose end</a:t>
            </a:r>
            <a:r>
              <a:rPr lang="en-GB" sz="2000" dirty="0"/>
              <a:t> today; fancy meeting up?</a:t>
            </a:r>
          </a:p>
        </p:txBody>
      </p:sp>
      <p:sp>
        <p:nvSpPr>
          <p:cNvPr id="11" name="TextBox 10">
            <a:extLst>
              <a:ext uri="{FF2B5EF4-FFF2-40B4-BE49-F238E27FC236}">
                <a16:creationId xmlns:a16="http://schemas.microsoft.com/office/drawing/2014/main" id="{17E66696-9AC0-4EB1-960E-F078F90FF50F}"/>
              </a:ext>
            </a:extLst>
          </p:cNvPr>
          <p:cNvSpPr txBox="1"/>
          <p:nvPr/>
        </p:nvSpPr>
        <p:spPr>
          <a:xfrm>
            <a:off x="4918588" y="4734647"/>
            <a:ext cx="3364799" cy="707886"/>
          </a:xfrm>
          <a:prstGeom prst="rect">
            <a:avLst/>
          </a:prstGeom>
          <a:solidFill>
            <a:schemeClr val="accent4">
              <a:lumMod val="20000"/>
              <a:lumOff val="80000"/>
            </a:schemeClr>
          </a:solidFill>
        </p:spPr>
        <p:txBody>
          <a:bodyPr wrap="square" rtlCol="0">
            <a:spAutoFit/>
          </a:bodyPr>
          <a:lstStyle/>
          <a:p>
            <a:r>
              <a:rPr lang="en-GB" sz="2000" dirty="0"/>
              <a:t>He gave me </a:t>
            </a:r>
            <a:r>
              <a:rPr lang="en-GB" sz="2000" b="1" dirty="0"/>
              <a:t>the cold shoulder</a:t>
            </a:r>
            <a:r>
              <a:rPr lang="en-GB" sz="2000" dirty="0"/>
              <a:t> when I saw him last week.</a:t>
            </a:r>
          </a:p>
        </p:txBody>
      </p:sp>
    </p:spTree>
    <p:extLst>
      <p:ext uri="{BB962C8B-B14F-4D97-AF65-F5344CB8AC3E}">
        <p14:creationId xmlns:p14="http://schemas.microsoft.com/office/powerpoint/2010/main" val="3782942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476E88-A078-42A9-8B29-74B9AB4846AE}"/>
              </a:ext>
            </a:extLst>
          </p:cNvPr>
          <p:cNvSpPr txBox="1"/>
          <p:nvPr/>
        </p:nvSpPr>
        <p:spPr>
          <a:xfrm>
            <a:off x="221226" y="319927"/>
            <a:ext cx="8701548" cy="5938684"/>
          </a:xfrm>
          <a:prstGeom prst="rect">
            <a:avLst/>
          </a:prstGeom>
          <a:solidFill>
            <a:schemeClr val="accent1">
              <a:lumMod val="20000"/>
              <a:lumOff val="80000"/>
            </a:schemeClr>
          </a:solidFill>
        </p:spPr>
        <p:txBody>
          <a:bodyPr wrap="square" rtlCol="0">
            <a:spAutoFit/>
          </a:bodyPr>
          <a:lstStyle/>
          <a:p>
            <a:endParaRPr lang="en-GB" dirty="0"/>
          </a:p>
        </p:txBody>
      </p:sp>
      <p:sp>
        <p:nvSpPr>
          <p:cNvPr id="2" name="TextBox 1">
            <a:extLst>
              <a:ext uri="{FF2B5EF4-FFF2-40B4-BE49-F238E27FC236}">
                <a16:creationId xmlns:a16="http://schemas.microsoft.com/office/drawing/2014/main" id="{0D21B641-23CB-42C6-8735-D5AE0909BC75}"/>
              </a:ext>
            </a:extLst>
          </p:cNvPr>
          <p:cNvSpPr txBox="1"/>
          <p:nvPr/>
        </p:nvSpPr>
        <p:spPr>
          <a:xfrm>
            <a:off x="1223682" y="1425389"/>
            <a:ext cx="6696635" cy="3139321"/>
          </a:xfrm>
          <a:prstGeom prst="rect">
            <a:avLst/>
          </a:prstGeom>
          <a:noFill/>
        </p:spPr>
        <p:txBody>
          <a:bodyPr wrap="square" rtlCol="0">
            <a:spAutoFit/>
          </a:bodyPr>
          <a:lstStyle/>
          <a:p>
            <a:pPr marL="285750" lvl="0" indent="-285750">
              <a:buFont typeface="Arial" panose="020B0604020202020204" pitchFamily="34" charset="0"/>
              <a:buChar char="•"/>
            </a:pPr>
            <a:r>
              <a:rPr lang="en-GB" sz="2000" dirty="0"/>
              <a:t>Can you think up ten more idioms or expressions that you or your family uses?</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Use an internet browser to see if you can discover where these sayings came from. Remember to use several sites in order to check your information is as accurate as possible.</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Make an illustrated poster of your idioms and their meanings and origins.</a:t>
            </a:r>
          </a:p>
          <a:p>
            <a:endParaRPr lang="en-GB" dirty="0"/>
          </a:p>
        </p:txBody>
      </p:sp>
      <p:pic>
        <p:nvPicPr>
          <p:cNvPr id="5" name="Picture 4">
            <a:extLst>
              <a:ext uri="{FF2B5EF4-FFF2-40B4-BE49-F238E27FC236}">
                <a16:creationId xmlns:a16="http://schemas.microsoft.com/office/drawing/2014/main" id="{0DA42B4F-9A6D-41B7-AB05-4FF67939C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45054"/>
            <a:ext cx="9144000" cy="1293019"/>
          </a:xfrm>
          <a:prstGeom prst="rect">
            <a:avLst/>
          </a:prstGeom>
        </p:spPr>
      </p:pic>
      <p:sp>
        <p:nvSpPr>
          <p:cNvPr id="6" name="TextBox 5">
            <a:extLst>
              <a:ext uri="{FF2B5EF4-FFF2-40B4-BE49-F238E27FC236}">
                <a16:creationId xmlns:a16="http://schemas.microsoft.com/office/drawing/2014/main" id="{CB38AC5A-1287-4F6E-888A-CF42B28175BE}"/>
              </a:ext>
            </a:extLst>
          </p:cNvPr>
          <p:cNvSpPr txBox="1"/>
          <p:nvPr/>
        </p:nvSpPr>
        <p:spPr>
          <a:xfrm>
            <a:off x="2190135" y="5706897"/>
            <a:ext cx="4709652" cy="369332"/>
          </a:xfrm>
          <a:prstGeom prst="rect">
            <a:avLst/>
          </a:prstGeom>
          <a:noFill/>
        </p:spPr>
        <p:txBody>
          <a:bodyPr wrap="square" rtlCol="0">
            <a:spAutoFit/>
          </a:bodyPr>
          <a:lstStyle/>
          <a:p>
            <a:pPr algn="ctr"/>
            <a:r>
              <a:rPr lang="en-GB" dirty="0"/>
              <a:t>Resource created by Jo Cotterill 2018</a:t>
            </a:r>
          </a:p>
        </p:txBody>
      </p:sp>
    </p:spTree>
    <p:extLst>
      <p:ext uri="{BB962C8B-B14F-4D97-AF65-F5344CB8AC3E}">
        <p14:creationId xmlns:p14="http://schemas.microsoft.com/office/powerpoint/2010/main" val="37303339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TotalTime>
  <Words>297</Words>
  <Application>Microsoft Office PowerPoint</Application>
  <PresentationFormat>On-screen Show (4:3)</PresentationFormat>
  <Paragraphs>26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Cotterill</dc:creator>
  <cp:lastModifiedBy>Joanna Cotterill</cp:lastModifiedBy>
  <cp:revision>6</cp:revision>
  <dcterms:created xsi:type="dcterms:W3CDTF">2018-09-12T11:05:33Z</dcterms:created>
  <dcterms:modified xsi:type="dcterms:W3CDTF">2018-09-23T12:34:22Z</dcterms:modified>
</cp:coreProperties>
</file>